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8"/>
  </p:notesMasterIdLst>
  <p:handoutMasterIdLst>
    <p:handoutMasterId r:id="rId39"/>
  </p:handoutMasterIdLst>
  <p:sldIdLst>
    <p:sldId id="259" r:id="rId2"/>
    <p:sldId id="264" r:id="rId3"/>
    <p:sldId id="266" r:id="rId4"/>
    <p:sldId id="267" r:id="rId5"/>
    <p:sldId id="268" r:id="rId6"/>
    <p:sldId id="269" r:id="rId7"/>
    <p:sldId id="270" r:id="rId8"/>
    <p:sldId id="271" r:id="rId9"/>
    <p:sldId id="273" r:id="rId10"/>
    <p:sldId id="275" r:id="rId11"/>
    <p:sldId id="276" r:id="rId12"/>
    <p:sldId id="277" r:id="rId13"/>
    <p:sldId id="278" r:id="rId14"/>
    <p:sldId id="279" r:id="rId15"/>
    <p:sldId id="280"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DB87D0E0-217D-4159-86FB-CBFDCB5B001D}" type="datetimeFigureOut">
              <a:rPr lang="ar-IQ" smtClean="0"/>
              <a:t>06/04/1446</a:t>
            </a:fld>
            <a:endParaRPr lang="ar-IQ"/>
          </a:p>
        </p:txBody>
      </p:sp>
      <p:sp>
        <p:nvSpPr>
          <p:cNvPr id="4" name="عنصر نائب للتذييل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5" name="عنصر نائب لرقم الشريحة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4CDBF2A1-8AB2-4823-A741-BD9F567B06B3}" type="slidenum">
              <a:rPr lang="ar-IQ" smtClean="0"/>
              <a:t>‹#›</a:t>
            </a:fld>
            <a:endParaRPr 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C0EECD-9A3A-4C94-A893-E696F986E535}" type="datetimeFigureOut">
              <a:rPr lang="en-US" smtClean="0"/>
              <a:pPr/>
              <a:t>10/8/2024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C70D4E-36CA-4F9A-A1B4-551F09726CB0}" type="slidenum">
              <a:rPr lang="en-US" smtClean="0"/>
              <a:pPr/>
              <a:t>‹#›</a:t>
            </a:fld>
            <a:endParaRPr lang="en-US"/>
          </a:p>
        </p:txBody>
      </p:sp>
    </p:spTree>
    <p:extLst>
      <p:ext uri="{BB962C8B-B14F-4D97-AF65-F5344CB8AC3E}">
        <p14:creationId xmlns:p14="http://schemas.microsoft.com/office/powerpoint/2010/main" xmlns="" val="345371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D0C70D4E-36CA-4F9A-A1B4-551F09726CB0}" type="slidenum">
              <a:rPr lang="en-US" smtClean="0"/>
              <a:pPr/>
              <a:t>14</a:t>
            </a:fld>
            <a:endParaRPr lang="en-US"/>
          </a:p>
        </p:txBody>
      </p:sp>
    </p:spTree>
    <p:extLst>
      <p:ext uri="{BB962C8B-B14F-4D97-AF65-F5344CB8AC3E}">
        <p14:creationId xmlns:p14="http://schemas.microsoft.com/office/powerpoint/2010/main" xmlns="" val="2047882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0358F4EF-58EB-442B-871C-5EE6A9ED1750}" type="datetimeFigureOut">
              <a:rPr lang="ar-IQ" smtClean="0"/>
              <a:pPr/>
              <a:t>05/04/1446</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B21C5FEC-0A9C-4788-8110-B9807DB0DBC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58F4EF-58EB-442B-871C-5EE6A9ED1750}" type="datetimeFigureOut">
              <a:rPr lang="ar-IQ" smtClean="0"/>
              <a:pPr/>
              <a:t>05/04/1446</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21C5FEC-0A9C-4788-8110-B9807DB0DBC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85784" y="1000108"/>
            <a:ext cx="7772400" cy="1470025"/>
          </a:xfrm>
        </p:spPr>
        <p:txBody>
          <a:bodyPr/>
          <a:lstStyle/>
          <a:p>
            <a:r>
              <a:rPr lang="en-US" dirty="0" err="1"/>
              <a:t>Oropharynx</a:t>
            </a:r>
            <a:r>
              <a:rPr lang="en-US" dirty="0"/>
              <a:t> </a:t>
            </a:r>
            <a:r>
              <a:rPr lang="en-US" dirty="0" smtClean="0"/>
              <a:t>surgery</a:t>
            </a:r>
            <a:br>
              <a:rPr lang="en-US" dirty="0" smtClean="0"/>
            </a:br>
            <a:r>
              <a:rPr lang="en-US" dirty="0" smtClean="0"/>
              <a:t>Esophageal surgery</a:t>
            </a:r>
            <a:endParaRPr lang="ar-IQ" dirty="0"/>
          </a:p>
        </p:txBody>
      </p:sp>
      <p:pic>
        <p:nvPicPr>
          <p:cNvPr id="4" name="Picture 2"/>
          <p:cNvPicPr>
            <a:picLocks noChangeAspect="1" noChangeArrowheads="1"/>
          </p:cNvPicPr>
          <p:nvPr/>
        </p:nvPicPr>
        <p:blipFill>
          <a:blip r:embed="rId2"/>
          <a:srcRect l="23047" r="21257"/>
          <a:stretch>
            <a:fillRect/>
          </a:stretch>
        </p:blipFill>
        <p:spPr bwMode="auto">
          <a:xfrm>
            <a:off x="6129408" y="116632"/>
            <a:ext cx="2979096" cy="6688065"/>
          </a:xfrm>
          <a:prstGeom prst="rect">
            <a:avLst/>
          </a:prstGeom>
          <a:noFill/>
          <a:ln w="9525">
            <a:noFill/>
            <a:miter lim="800000"/>
            <a:headEnd/>
            <a:tailEnd/>
          </a:ln>
          <a:effectLst/>
        </p:spPr>
      </p:pic>
      <p:sp>
        <p:nvSpPr>
          <p:cNvPr id="6" name="عنوان فرعي 2"/>
          <p:cNvSpPr txBox="1">
            <a:spLocks/>
          </p:cNvSpPr>
          <p:nvPr/>
        </p:nvSpPr>
        <p:spPr>
          <a:xfrm>
            <a:off x="-108520" y="4653136"/>
            <a:ext cx="6400800" cy="1752600"/>
          </a:xfrm>
          <a:prstGeom prst="rect">
            <a:avLst/>
          </a:prstGeom>
        </p:spPr>
        <p:txBody>
          <a:bodyPr vert="horz" lIns="91440" tIns="45720" rIns="91440" bIns="45720" rtlCol="1">
            <a:normAutofit/>
          </a:bodyPr>
          <a:lstStyle>
            <a:lvl1pPr marL="0" indent="0" algn="ctr" defTabSz="914400" rtl="1"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1"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1"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1"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dirty="0" err="1">
                <a:solidFill>
                  <a:schemeClr val="tx1"/>
                </a:solidFill>
              </a:rPr>
              <a:t>Assis</a:t>
            </a:r>
            <a:r>
              <a:rPr lang="en-US" dirty="0">
                <a:solidFill>
                  <a:schemeClr val="tx1"/>
                </a:solidFill>
              </a:rPr>
              <a:t>. Prof. Dr. </a:t>
            </a:r>
            <a:r>
              <a:rPr lang="en-US" dirty="0" err="1">
                <a:solidFill>
                  <a:schemeClr val="tx1"/>
                </a:solidFill>
              </a:rPr>
              <a:t>Rafid</a:t>
            </a:r>
            <a:r>
              <a:rPr lang="en-US" dirty="0">
                <a:solidFill>
                  <a:schemeClr val="tx1"/>
                </a:solidFill>
              </a:rPr>
              <a:t> </a:t>
            </a:r>
            <a:r>
              <a:rPr lang="en-US" dirty="0" err="1">
                <a:solidFill>
                  <a:schemeClr val="tx1"/>
                </a:solidFill>
              </a:rPr>
              <a:t>Majeed</a:t>
            </a:r>
            <a:r>
              <a:rPr lang="en-US" dirty="0">
                <a:solidFill>
                  <a:schemeClr val="tx1"/>
                </a:solidFill>
              </a:rPr>
              <a:t> </a:t>
            </a:r>
            <a:r>
              <a:rPr lang="en-US" dirty="0" err="1">
                <a:solidFill>
                  <a:schemeClr val="tx1"/>
                </a:solidFill>
              </a:rPr>
              <a:t>Naeem</a:t>
            </a:r>
            <a:endParaRPr lang="ar-IQ"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116632"/>
            <a:ext cx="7107702" cy="4536504"/>
          </a:xfrm>
        </p:spPr>
        <p:txBody>
          <a:bodyPr>
            <a:normAutofit fontScale="70000" lnSpcReduction="20000"/>
          </a:bodyPr>
          <a:lstStyle/>
          <a:p>
            <a:pPr marL="0" indent="0" algn="l" rtl="0">
              <a:buNone/>
            </a:pPr>
            <a:r>
              <a:rPr lang="en-US" dirty="0">
                <a:solidFill>
                  <a:srgbClr val="FF0000"/>
                </a:solidFill>
              </a:rPr>
              <a:t>DISORDERS OF THE OROPHARYNX</a:t>
            </a:r>
          </a:p>
          <a:p>
            <a:pPr marL="0" indent="0" algn="l" rtl="0">
              <a:buNone/>
            </a:pPr>
            <a:r>
              <a:rPr lang="en-US" dirty="0" err="1">
                <a:solidFill>
                  <a:srgbClr val="FF0000"/>
                </a:solidFill>
              </a:rPr>
              <a:t>Dysphagia</a:t>
            </a:r>
            <a:endParaRPr lang="en-US" dirty="0">
              <a:solidFill>
                <a:srgbClr val="FF0000"/>
              </a:solidFill>
            </a:endParaRPr>
          </a:p>
          <a:p>
            <a:pPr marL="0" indent="0" algn="l" rtl="0">
              <a:buNone/>
            </a:pPr>
            <a:r>
              <a:rPr lang="en-US" b="1" dirty="0"/>
              <a:t>Dysphagia:</a:t>
            </a:r>
            <a:r>
              <a:rPr lang="en-US" dirty="0"/>
              <a:t> is difficulty swallowing during any stage of deglutition</a:t>
            </a:r>
          </a:p>
          <a:p>
            <a:pPr algn="l" rtl="0">
              <a:buNone/>
            </a:pPr>
            <a:r>
              <a:rPr lang="en-US" dirty="0"/>
              <a:t> </a:t>
            </a:r>
          </a:p>
          <a:p>
            <a:pPr marL="0" indent="0" algn="l" rtl="0">
              <a:buNone/>
            </a:pPr>
            <a:r>
              <a:rPr lang="en-US" i="1" dirty="0"/>
              <a:t>Symptoms of dysphagia affecting the oral stage </a:t>
            </a:r>
            <a:r>
              <a:rPr lang="en-US" dirty="0"/>
              <a:t>of deglutition may include </a:t>
            </a:r>
            <a:r>
              <a:rPr lang="en-US" i="1" dirty="0"/>
              <a:t>difficulty </a:t>
            </a:r>
            <a:r>
              <a:rPr lang="en-US" i="1" dirty="0" err="1"/>
              <a:t>prehending</a:t>
            </a:r>
            <a:r>
              <a:rPr lang="en-US" i="1" dirty="0"/>
              <a:t> food or lapping water; retention of food or water in the mouth; and failure to swallow saliva, resulting in drooling. </a:t>
            </a:r>
          </a:p>
          <a:p>
            <a:pPr algn="l" rtl="0">
              <a:buNone/>
            </a:pPr>
            <a:endParaRPr lang="en-US" dirty="0"/>
          </a:p>
          <a:p>
            <a:pPr marL="0" indent="0" algn="l" rtl="0">
              <a:buNone/>
            </a:pPr>
            <a:r>
              <a:rPr lang="en-US" dirty="0"/>
              <a:t>Some animals are able to compensate by making sudden head movements while eating in an attempt to move food back into the pharynx. </a:t>
            </a:r>
          </a:p>
        </p:txBody>
      </p:sp>
      <p:pic>
        <p:nvPicPr>
          <p:cNvPr id="18434" name="Picture 2" descr="Why Is My Dog Drooling so Much? - Care.com Resources"/>
          <p:cNvPicPr>
            <a:picLocks noChangeAspect="1" noChangeArrowheads="1"/>
          </p:cNvPicPr>
          <p:nvPr/>
        </p:nvPicPr>
        <p:blipFill>
          <a:blip r:embed="rId2"/>
          <a:srcRect l="30001" r="17499"/>
          <a:stretch>
            <a:fillRect/>
          </a:stretch>
        </p:blipFill>
        <p:spPr bwMode="auto">
          <a:xfrm>
            <a:off x="7143768" y="1476404"/>
            <a:ext cx="2000232" cy="2666976"/>
          </a:xfrm>
          <a:prstGeom prst="rect">
            <a:avLst/>
          </a:prstGeom>
          <a:noFill/>
        </p:spPr>
      </p:pic>
      <p:sp>
        <p:nvSpPr>
          <p:cNvPr id="2" name="مستطيل 1"/>
          <p:cNvSpPr/>
          <p:nvPr/>
        </p:nvSpPr>
        <p:spPr>
          <a:xfrm>
            <a:off x="251520" y="4797152"/>
            <a:ext cx="8640960" cy="1815882"/>
          </a:xfrm>
          <a:prstGeom prst="rect">
            <a:avLst/>
          </a:prstGeom>
        </p:spPr>
        <p:txBody>
          <a:bodyPr wrap="square">
            <a:spAutoFit/>
          </a:bodyPr>
          <a:lstStyle/>
          <a:p>
            <a:pPr algn="l" rtl="0"/>
            <a:r>
              <a:rPr lang="en-US" sz="2800" i="1" dirty="0"/>
              <a:t>If other stages of deglutition are normal, animals with oral stage dysphagia may benefit from feeding and providing water in an elevated position to aid delivery of food and water to entrance to the pharynx.</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9512" y="1988840"/>
            <a:ext cx="8784976" cy="4584002"/>
          </a:xfrm>
        </p:spPr>
        <p:txBody>
          <a:bodyPr>
            <a:noAutofit/>
          </a:bodyPr>
          <a:lstStyle/>
          <a:p>
            <a:pPr marL="0" indent="0" algn="l" rtl="0">
              <a:buNone/>
            </a:pPr>
            <a:endParaRPr lang="en-US" sz="2400" dirty="0"/>
          </a:p>
          <a:p>
            <a:pPr marL="0" indent="0" algn="l" rtl="0">
              <a:buNone/>
            </a:pPr>
            <a:r>
              <a:rPr lang="en-US" sz="2400" i="1" dirty="0"/>
              <a:t>Food may be </a:t>
            </a:r>
            <a:r>
              <a:rPr lang="en-US" sz="2400" b="1" i="1" dirty="0"/>
              <a:t>regurgitated </a:t>
            </a:r>
            <a:r>
              <a:rPr lang="en-US" sz="2400" i="1" dirty="0"/>
              <a:t>back into the oral cavity or may stay in the pharynx. </a:t>
            </a:r>
          </a:p>
          <a:p>
            <a:pPr algn="l" rtl="0"/>
            <a:r>
              <a:rPr lang="en-US" sz="2400" i="1" dirty="0"/>
              <a:t>Because the epiglottis relaxes at the termination of swallowing and leaves the airway unprotected, affected animals are at risk for </a:t>
            </a:r>
            <a:r>
              <a:rPr lang="en-US" sz="2400" b="1" i="1" dirty="0" err="1"/>
              <a:t>laryngotracheal</a:t>
            </a:r>
            <a:r>
              <a:rPr lang="en-US" sz="2400" b="1" i="1" dirty="0"/>
              <a:t> aspiration</a:t>
            </a:r>
            <a:r>
              <a:rPr lang="en-US" sz="2400" i="1" dirty="0"/>
              <a:t>. </a:t>
            </a:r>
          </a:p>
          <a:p>
            <a:pPr algn="l" rtl="0">
              <a:buNone/>
            </a:pPr>
            <a:endParaRPr lang="en-US" sz="2400" dirty="0"/>
          </a:p>
          <a:p>
            <a:pPr marL="0" indent="0" algn="l" rtl="0">
              <a:buNone/>
            </a:pPr>
            <a:r>
              <a:rPr lang="en-US" sz="2400" i="1" dirty="0"/>
              <a:t>In animals with dysphagia of the pharyngeal or </a:t>
            </a:r>
            <a:r>
              <a:rPr lang="en-US" sz="2400" i="1" dirty="0" err="1"/>
              <a:t>pharyngoesophageal</a:t>
            </a:r>
            <a:r>
              <a:rPr lang="en-US" sz="2400" i="1" dirty="0"/>
              <a:t> stage, function is </a:t>
            </a:r>
            <a:r>
              <a:rPr lang="en-US" sz="2400" b="1" i="1" dirty="0"/>
              <a:t>not improved</a:t>
            </a:r>
            <a:r>
              <a:rPr lang="en-US" sz="2400" i="1" dirty="0"/>
              <a:t> by feeding in an elevated position or placing food at the base of the tongue.</a:t>
            </a:r>
          </a:p>
          <a:p>
            <a:pPr algn="l" rtl="0"/>
            <a:endParaRPr lang="ar-IQ" sz="2400" dirty="0"/>
          </a:p>
        </p:txBody>
      </p:sp>
      <p:pic>
        <p:nvPicPr>
          <p:cNvPr id="17410" name="Picture 2" descr="How to Stop a Dog From Eating Poop Using the Treasure Hunt Game - PetHelpful"/>
          <p:cNvPicPr>
            <a:picLocks noChangeAspect="1" noChangeArrowheads="1"/>
          </p:cNvPicPr>
          <p:nvPr/>
        </p:nvPicPr>
        <p:blipFill>
          <a:blip r:embed="rId2" cstate="print"/>
          <a:srcRect/>
          <a:stretch>
            <a:fillRect/>
          </a:stretch>
        </p:blipFill>
        <p:spPr bwMode="auto">
          <a:xfrm>
            <a:off x="6857984" y="428604"/>
            <a:ext cx="2286016" cy="1285884"/>
          </a:xfrm>
          <a:prstGeom prst="rect">
            <a:avLst/>
          </a:prstGeom>
          <a:noFill/>
        </p:spPr>
      </p:pic>
      <p:sp>
        <p:nvSpPr>
          <p:cNvPr id="2" name="مستطيل 1"/>
          <p:cNvSpPr/>
          <p:nvPr/>
        </p:nvSpPr>
        <p:spPr>
          <a:xfrm>
            <a:off x="179512" y="188640"/>
            <a:ext cx="6480720" cy="1815882"/>
          </a:xfrm>
          <a:prstGeom prst="rect">
            <a:avLst/>
          </a:prstGeom>
        </p:spPr>
        <p:txBody>
          <a:bodyPr wrap="square">
            <a:spAutoFit/>
          </a:bodyPr>
          <a:lstStyle/>
          <a:p>
            <a:pPr algn="l" rtl="0"/>
            <a:r>
              <a:rPr lang="en-US" sz="2800" i="1" dirty="0"/>
              <a:t>Clinical features of dysphagia during the pharyngeal or </a:t>
            </a:r>
            <a:r>
              <a:rPr lang="en-US" sz="2800" i="1" dirty="0" err="1"/>
              <a:t>pharyngoesophageal</a:t>
            </a:r>
            <a:r>
              <a:rPr lang="en-US" sz="2800" i="1" dirty="0"/>
              <a:t> stages usually include </a:t>
            </a:r>
            <a:r>
              <a:rPr lang="en-US" sz="2800" b="1" i="1" u="sng" dirty="0"/>
              <a:t>repeated unsuccessful attempts at swallowing</a:t>
            </a:r>
            <a:r>
              <a:rPr lang="en-US" sz="2800" i="1" dirty="0"/>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20000"/>
          </a:bodyPr>
          <a:lstStyle/>
          <a:p>
            <a:pPr algn="l" rtl="0"/>
            <a:r>
              <a:rPr lang="en-US" b="1" i="1" dirty="0"/>
              <a:t>Etiology and Diagnosis</a:t>
            </a:r>
            <a:endParaRPr lang="en-US" dirty="0"/>
          </a:p>
          <a:p>
            <a:pPr algn="l" rtl="0"/>
            <a:r>
              <a:rPr lang="en-US" i="1" dirty="0" err="1"/>
              <a:t>Dysphagia</a:t>
            </a:r>
            <a:r>
              <a:rPr lang="en-US" i="1" dirty="0"/>
              <a:t> usually </a:t>
            </a:r>
            <a:r>
              <a:rPr lang="en-US" i="1" u="sng" dirty="0"/>
              <a:t>results from </a:t>
            </a:r>
            <a:endParaRPr lang="en-US" i="1" u="sng" dirty="0" smtClean="0"/>
          </a:p>
          <a:p>
            <a:pPr marL="514350" indent="-514350" algn="l" rtl="0">
              <a:buAutoNum type="arabicPeriod"/>
            </a:pPr>
            <a:r>
              <a:rPr lang="en-US" i="1" u="sng" dirty="0" smtClean="0"/>
              <a:t>space-occupying </a:t>
            </a:r>
            <a:r>
              <a:rPr lang="en-US" i="1" u="sng" dirty="0"/>
              <a:t>masses, </a:t>
            </a:r>
            <a:endParaRPr lang="en-US" i="1" u="sng" dirty="0" smtClean="0"/>
          </a:p>
          <a:p>
            <a:pPr marL="514350" indent="-514350" algn="l" rtl="0">
              <a:buAutoNum type="arabicPeriod"/>
            </a:pPr>
            <a:r>
              <a:rPr lang="en-US" i="1" u="sng" dirty="0" smtClean="0"/>
              <a:t>structural </a:t>
            </a:r>
            <a:r>
              <a:rPr lang="en-US" i="1" u="sng" dirty="0"/>
              <a:t>congenital abnormalities, or </a:t>
            </a:r>
            <a:endParaRPr lang="en-US" i="1" u="sng" dirty="0" smtClean="0"/>
          </a:p>
          <a:p>
            <a:pPr marL="514350" indent="-514350" algn="l" rtl="0">
              <a:buAutoNum type="arabicPeriod"/>
            </a:pPr>
            <a:r>
              <a:rPr lang="en-US" i="1" u="sng" dirty="0" smtClean="0"/>
              <a:t>functional </a:t>
            </a:r>
            <a:r>
              <a:rPr lang="en-US" i="1" u="sng" dirty="0"/>
              <a:t>abnormalities. </a:t>
            </a:r>
          </a:p>
          <a:p>
            <a:pPr algn="l" rtl="0">
              <a:buNone/>
            </a:pPr>
            <a:endParaRPr lang="en-US" i="1" dirty="0"/>
          </a:p>
          <a:p>
            <a:pPr algn="just" rtl="0"/>
            <a:r>
              <a:rPr lang="en-US" b="1" i="1" dirty="0"/>
              <a:t>Structural Abnormalities and Masses. </a:t>
            </a:r>
            <a:r>
              <a:rPr lang="en-US" i="1" dirty="0"/>
              <a:t>Structural congenital abnormalities resulting in </a:t>
            </a:r>
            <a:r>
              <a:rPr lang="en-US" i="1" dirty="0" err="1"/>
              <a:t>dysphagia</a:t>
            </a:r>
            <a:r>
              <a:rPr lang="en-US" i="1" dirty="0"/>
              <a:t> include congenital palate defects, </a:t>
            </a:r>
            <a:r>
              <a:rPr lang="en-US" i="1" dirty="0" err="1">
                <a:solidFill>
                  <a:srgbClr val="C00000"/>
                </a:solidFill>
              </a:rPr>
              <a:t>ankyloglossia</a:t>
            </a:r>
            <a:r>
              <a:rPr lang="en-US" i="1" dirty="0"/>
              <a:t> (limited normal movement of the tongue chiefly due to an abnormally shortened </a:t>
            </a:r>
            <a:r>
              <a:rPr lang="en-US" i="1" dirty="0" err="1"/>
              <a:t>frenulum</a:t>
            </a:r>
            <a:r>
              <a:rPr lang="en-US" i="1" dirty="0"/>
              <a:t> : tongue-tie), </a:t>
            </a:r>
            <a:r>
              <a:rPr lang="en-US" i="1" dirty="0">
                <a:solidFill>
                  <a:srgbClr val="C00000"/>
                </a:solidFill>
              </a:rPr>
              <a:t>macro- and </a:t>
            </a:r>
            <a:r>
              <a:rPr lang="en-US" i="1" dirty="0" err="1">
                <a:solidFill>
                  <a:srgbClr val="C00000"/>
                </a:solidFill>
              </a:rPr>
              <a:t>microglossia</a:t>
            </a:r>
            <a:r>
              <a:rPr lang="en-US" i="1" dirty="0"/>
              <a:t>, </a:t>
            </a:r>
            <a:endParaRPr lang="en-US" i="1" dirty="0" smtClean="0"/>
          </a:p>
          <a:p>
            <a:pPr algn="just" rtl="0"/>
            <a:endParaRPr lang="en-US" i="1" dirty="0"/>
          </a:p>
          <a:p>
            <a:pPr algn="just" rtl="0"/>
            <a:r>
              <a:rPr lang="en-US" i="1" dirty="0"/>
              <a:t>Space-occupying masses resulting in </a:t>
            </a:r>
            <a:r>
              <a:rPr lang="en-US" i="1" dirty="0" err="1"/>
              <a:t>dysphagia</a:t>
            </a:r>
            <a:r>
              <a:rPr lang="en-US" i="1" dirty="0"/>
              <a:t> include </a:t>
            </a:r>
            <a:r>
              <a:rPr lang="en-US" i="1" dirty="0" err="1"/>
              <a:t>extrapharyngeal</a:t>
            </a:r>
            <a:r>
              <a:rPr lang="en-US" i="1" dirty="0"/>
              <a:t> masses, such as enlarged retropharyngeal node(s), cervical abscess or </a:t>
            </a:r>
            <a:r>
              <a:rPr lang="en-US" i="1" dirty="0" err="1" smtClean="0"/>
              <a:t>granuloma</a:t>
            </a:r>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20000"/>
          </a:bodyPr>
          <a:lstStyle/>
          <a:p>
            <a:pPr algn="l" rtl="0"/>
            <a:r>
              <a:rPr lang="en-US" dirty="0"/>
              <a:t>Treatment depends on the specific cause. A mass in the oral cavity may not cause any </a:t>
            </a:r>
            <a:r>
              <a:rPr lang="en-US" b="1" dirty="0"/>
              <a:t>symptoms until it reaches a critical size</a:t>
            </a:r>
            <a:r>
              <a:rPr lang="en-US" dirty="0"/>
              <a:t>, subsequently resulting in </a:t>
            </a:r>
            <a:endParaRPr lang="en-US" dirty="0" smtClean="0"/>
          </a:p>
          <a:p>
            <a:pPr marL="514350" indent="-514350" algn="l" rtl="0">
              <a:buAutoNum type="arabicPeriod"/>
            </a:pPr>
            <a:r>
              <a:rPr lang="en-US" b="1" dirty="0" smtClean="0"/>
              <a:t>drooling</a:t>
            </a:r>
            <a:r>
              <a:rPr lang="en-US" b="1" dirty="0"/>
              <a:t>, </a:t>
            </a:r>
            <a:endParaRPr lang="en-US" b="1" dirty="0" smtClean="0"/>
          </a:p>
          <a:p>
            <a:pPr marL="514350" indent="-514350" algn="l" rtl="0">
              <a:buAutoNum type="arabicPeriod"/>
            </a:pPr>
            <a:r>
              <a:rPr lang="en-US" b="1" dirty="0" smtClean="0"/>
              <a:t>difficulty </a:t>
            </a:r>
            <a:r>
              <a:rPr lang="en-US" b="1" dirty="0"/>
              <a:t>in food </a:t>
            </a:r>
            <a:r>
              <a:rPr lang="en-US" b="1" dirty="0" err="1"/>
              <a:t>prehension</a:t>
            </a:r>
            <a:r>
              <a:rPr lang="en-US" b="1" dirty="0"/>
              <a:t>, or </a:t>
            </a:r>
            <a:endParaRPr lang="en-US" b="1" dirty="0" smtClean="0"/>
          </a:p>
          <a:p>
            <a:pPr marL="514350" indent="-514350" algn="l" rtl="0">
              <a:buAutoNum type="arabicPeriod"/>
            </a:pPr>
            <a:r>
              <a:rPr lang="en-US" b="1" dirty="0" smtClean="0"/>
              <a:t>malodor</a:t>
            </a:r>
            <a:r>
              <a:rPr lang="en-US" b="1" dirty="0"/>
              <a:t>. </a:t>
            </a:r>
          </a:p>
          <a:p>
            <a:pPr algn="l" rtl="0">
              <a:buNone/>
            </a:pPr>
            <a:endParaRPr lang="en-US" dirty="0"/>
          </a:p>
          <a:p>
            <a:pPr algn="just" rtl="0"/>
            <a:r>
              <a:rPr lang="en-US" i="1" dirty="0"/>
              <a:t>Pharyngeal masses that result in an acute onset of </a:t>
            </a:r>
            <a:r>
              <a:rPr lang="en-US" i="1" dirty="0" err="1"/>
              <a:t>dyspnea</a:t>
            </a:r>
            <a:r>
              <a:rPr lang="en-US" i="1" dirty="0"/>
              <a:t> </a:t>
            </a:r>
            <a:r>
              <a:rPr lang="en-US" b="1" i="1" dirty="0" smtClean="0"/>
              <a:t>require: </a:t>
            </a:r>
          </a:p>
          <a:p>
            <a:pPr marL="514350" indent="-514350" algn="just" rtl="0">
              <a:buAutoNum type="arabicPeriod"/>
            </a:pPr>
            <a:r>
              <a:rPr lang="en-US" b="1" i="1" dirty="0" smtClean="0"/>
              <a:t>rapid </a:t>
            </a:r>
            <a:r>
              <a:rPr lang="en-US" b="1" i="1" dirty="0"/>
              <a:t>decompression (e.g., </a:t>
            </a:r>
            <a:r>
              <a:rPr lang="en-US" b="1" i="1" dirty="0" err="1"/>
              <a:t>incisional</a:t>
            </a:r>
            <a:r>
              <a:rPr lang="en-US" b="1" i="1" dirty="0"/>
              <a:t> drainage of </a:t>
            </a:r>
            <a:r>
              <a:rPr lang="en-US" b="1" i="1" dirty="0" err="1"/>
              <a:t>mucoceles</a:t>
            </a:r>
            <a:r>
              <a:rPr lang="en-US" b="1" i="1" dirty="0"/>
              <a:t>) or </a:t>
            </a:r>
            <a:endParaRPr lang="en-US" b="1" i="1" dirty="0" smtClean="0"/>
          </a:p>
          <a:p>
            <a:pPr marL="514350" indent="-514350" algn="just" rtl="0">
              <a:buAutoNum type="arabicPeriod"/>
            </a:pPr>
            <a:r>
              <a:rPr lang="en-US" b="1" i="1" dirty="0" smtClean="0"/>
              <a:t>intubation </a:t>
            </a:r>
            <a:r>
              <a:rPr lang="en-US" b="1" i="1" dirty="0"/>
              <a:t>to quickly </a:t>
            </a:r>
            <a:r>
              <a:rPr lang="en-US" b="1" i="1" dirty="0" err="1"/>
              <a:t>unobstruct</a:t>
            </a:r>
            <a:r>
              <a:rPr lang="en-US" b="1" i="1" dirty="0"/>
              <a:t> the airway. </a:t>
            </a:r>
          </a:p>
          <a:p>
            <a:pPr algn="l" rtl="0">
              <a:buNone/>
            </a:pPr>
            <a:endParaRPr lang="en-US" dirty="0"/>
          </a:p>
          <a:p>
            <a:pPr algn="l" rtl="0"/>
            <a:r>
              <a:rPr lang="en-US" b="1" dirty="0" err="1"/>
              <a:t>Dysphagia</a:t>
            </a:r>
            <a:r>
              <a:rPr lang="en-US" b="1" dirty="0"/>
              <a:t> from penetrating injuries </a:t>
            </a:r>
            <a:r>
              <a:rPr lang="en-US" dirty="0"/>
              <a:t>may occur from the presence of a foreign body or swelling, pain, or infection associated with the trauma.</a:t>
            </a:r>
          </a:p>
          <a:p>
            <a:pPr algn="l" rtl="0"/>
            <a:endParaRPr lang="ar-IQ"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4500594" cy="6357982"/>
          </a:xfrm>
        </p:spPr>
        <p:txBody>
          <a:bodyPr>
            <a:normAutofit/>
          </a:bodyPr>
          <a:lstStyle/>
          <a:p>
            <a:pPr algn="l" rtl="0"/>
            <a:r>
              <a:rPr lang="en-US" u="sng" dirty="0"/>
              <a:t>Fluoroscopic evaluation of the swallowing process using barium contrast is the most useful tool in </a:t>
            </a:r>
            <a:r>
              <a:rPr lang="en-US" u="sng" dirty="0" smtClean="0"/>
              <a:t>diagnosing</a:t>
            </a:r>
            <a:endParaRPr lang="en-US" i="1" dirty="0"/>
          </a:p>
          <a:p>
            <a:pPr algn="l" rtl="0">
              <a:buNone/>
            </a:pPr>
            <a:endParaRPr lang="en-US" i="1" dirty="0"/>
          </a:p>
        </p:txBody>
      </p:sp>
      <p:pic>
        <p:nvPicPr>
          <p:cNvPr id="7170" name="Picture 2" descr="Fluoroscopic Evaluation of Oropharyngeal Dysphagia: Anatomic, Technical,  and Common Etiologic Factors | AJR"/>
          <p:cNvPicPr>
            <a:picLocks noChangeAspect="1" noChangeArrowheads="1"/>
          </p:cNvPicPr>
          <p:nvPr/>
        </p:nvPicPr>
        <p:blipFill>
          <a:blip r:embed="rId3"/>
          <a:srcRect/>
          <a:stretch>
            <a:fillRect/>
          </a:stretch>
        </p:blipFill>
        <p:spPr bwMode="auto">
          <a:xfrm>
            <a:off x="4857752" y="214290"/>
            <a:ext cx="4071921" cy="635823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77500" lnSpcReduction="20000"/>
          </a:bodyPr>
          <a:lstStyle/>
          <a:p>
            <a:pPr algn="l" rtl="0"/>
            <a:r>
              <a:rPr lang="en-US" dirty="0">
                <a:solidFill>
                  <a:srgbClr val="FF0000"/>
                </a:solidFill>
              </a:rPr>
              <a:t>Penetrating Injuries to the </a:t>
            </a:r>
            <a:r>
              <a:rPr lang="en-US" dirty="0" err="1">
                <a:solidFill>
                  <a:srgbClr val="FF0000"/>
                </a:solidFill>
              </a:rPr>
              <a:t>Oropharynx</a:t>
            </a:r>
            <a:endParaRPr lang="en-US" dirty="0">
              <a:solidFill>
                <a:srgbClr val="FF0000"/>
              </a:solidFill>
            </a:endParaRPr>
          </a:p>
          <a:p>
            <a:pPr algn="l" rtl="0"/>
            <a:r>
              <a:rPr lang="en-US" dirty="0"/>
              <a:t>Penetrating trauma to the mouth from foreign objects is sometimes seen in dogs that carry or chew sticks and is seen rarely in cats.</a:t>
            </a:r>
          </a:p>
          <a:p>
            <a:pPr algn="l" rtl="0">
              <a:buNone/>
            </a:pPr>
            <a:r>
              <a:rPr lang="en-US" dirty="0"/>
              <a:t> </a:t>
            </a:r>
          </a:p>
          <a:p>
            <a:pPr algn="l" rtl="0"/>
            <a:r>
              <a:rPr lang="en-US" b="1" i="1" dirty="0" smtClean="0"/>
              <a:t>Diagnostics</a:t>
            </a:r>
            <a:endParaRPr lang="en-US" dirty="0" smtClean="0"/>
          </a:p>
          <a:p>
            <a:pPr algn="l" rtl="0"/>
            <a:r>
              <a:rPr lang="en-US" dirty="0" smtClean="0"/>
              <a:t>Plain radiographs of the cervical </a:t>
            </a:r>
            <a:r>
              <a:rPr lang="en-US" dirty="0" smtClean="0"/>
              <a:t>region</a:t>
            </a:r>
          </a:p>
          <a:p>
            <a:pPr algn="l" rtl="0"/>
            <a:endParaRPr lang="en-US" dirty="0"/>
          </a:p>
          <a:p>
            <a:pPr algn="l" rtl="0"/>
            <a:r>
              <a:rPr lang="en-US" u="sng" dirty="0" smtClean="0"/>
              <a:t>Common sites of penetration are </a:t>
            </a:r>
            <a:endParaRPr lang="en-US" u="sng" dirty="0" smtClean="0"/>
          </a:p>
          <a:p>
            <a:pPr marL="514350" indent="-514350" algn="l" rtl="0">
              <a:buAutoNum type="arabicPeriod"/>
            </a:pPr>
            <a:r>
              <a:rPr lang="en-US" u="sng" dirty="0" smtClean="0"/>
              <a:t>the </a:t>
            </a:r>
            <a:r>
              <a:rPr lang="en-US" u="sng" dirty="0" smtClean="0"/>
              <a:t>esophagus, </a:t>
            </a:r>
            <a:endParaRPr lang="en-US" u="sng" dirty="0" smtClean="0"/>
          </a:p>
          <a:p>
            <a:pPr marL="514350" indent="-514350" algn="l" rtl="0">
              <a:buAutoNum type="arabicPeriod"/>
            </a:pPr>
            <a:r>
              <a:rPr lang="en-US" u="sng" dirty="0" smtClean="0"/>
              <a:t>lateral </a:t>
            </a:r>
            <a:r>
              <a:rPr lang="en-US" u="sng" dirty="0" smtClean="0"/>
              <a:t>and dorsal pharyngeal walls</a:t>
            </a:r>
            <a:r>
              <a:rPr lang="en-US" u="sng" dirty="0" smtClean="0"/>
              <a:t>,</a:t>
            </a:r>
          </a:p>
          <a:p>
            <a:pPr marL="514350" indent="-514350" algn="l" rtl="0">
              <a:buAutoNum type="arabicPeriod"/>
            </a:pPr>
            <a:r>
              <a:rPr lang="en-US" u="sng" dirty="0" smtClean="0"/>
              <a:t>sublingual </a:t>
            </a:r>
            <a:r>
              <a:rPr lang="en-US" u="sng" dirty="0" smtClean="0"/>
              <a:t>region. </a:t>
            </a:r>
          </a:p>
          <a:p>
            <a:pPr marL="0" indent="0" algn="l" rtl="0">
              <a:buNone/>
            </a:pPr>
            <a:endParaRPr lang="en-US" dirty="0" smtClean="0"/>
          </a:p>
          <a:p>
            <a:pPr algn="l" rtl="0"/>
            <a:r>
              <a:rPr lang="en-US" dirty="0" smtClean="0"/>
              <a:t>The decision to use advanced imaging is based on the </a:t>
            </a:r>
            <a:r>
              <a:rPr lang="en-US" dirty="0" err="1" smtClean="0"/>
              <a:t>chronicity</a:t>
            </a:r>
            <a:r>
              <a:rPr lang="en-US" dirty="0" smtClean="0"/>
              <a:t> of the injury, the presence of cervical swelling, and radiographic signs of gas or tissue reaction within the cervical region.</a:t>
            </a:r>
          </a:p>
          <a:p>
            <a:pPr algn="l" rtl="0"/>
            <a:endParaRPr lang="ar-IQ"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715436" cy="6357982"/>
          </a:xfrm>
        </p:spPr>
        <p:txBody>
          <a:bodyPr>
            <a:normAutofit fontScale="85000" lnSpcReduction="20000"/>
          </a:bodyPr>
          <a:lstStyle/>
          <a:p>
            <a:pPr algn="l" rtl="0"/>
            <a:r>
              <a:rPr lang="en-US" b="1" i="1" dirty="0"/>
              <a:t>Surgery</a:t>
            </a:r>
            <a:endParaRPr lang="en-US" dirty="0"/>
          </a:p>
          <a:p>
            <a:pPr algn="l" rtl="0"/>
            <a:r>
              <a:rPr lang="en-US" b="1" dirty="0"/>
              <a:t>Wound exploration, debridement, and </a:t>
            </a:r>
            <a:r>
              <a:rPr lang="en-US" b="1" dirty="0" err="1"/>
              <a:t>lavage</a:t>
            </a:r>
            <a:r>
              <a:rPr lang="en-US" b="1" dirty="0"/>
              <a:t> </a:t>
            </a:r>
            <a:r>
              <a:rPr lang="en-US" dirty="0"/>
              <a:t>may be adequate treatment in most cases of penetrating trauma without  </a:t>
            </a:r>
            <a:r>
              <a:rPr lang="en-US" dirty="0" err="1"/>
              <a:t>extraluminal</a:t>
            </a:r>
            <a:r>
              <a:rPr lang="en-US" dirty="0"/>
              <a:t> pharyngeal involvement. </a:t>
            </a:r>
          </a:p>
          <a:p>
            <a:pPr algn="l" rtl="0">
              <a:buNone/>
            </a:pPr>
            <a:endParaRPr lang="en-US" dirty="0"/>
          </a:p>
          <a:p>
            <a:pPr algn="l" rtl="0"/>
            <a:r>
              <a:rPr lang="en-US" b="1" dirty="0"/>
              <a:t>The </a:t>
            </a:r>
            <a:r>
              <a:rPr lang="en-US" b="1" dirty="0" smtClean="0"/>
              <a:t>goal of surgery in penetrating injury of the pharynx:  </a:t>
            </a:r>
            <a:r>
              <a:rPr lang="en-US" dirty="0" smtClean="0"/>
              <a:t> </a:t>
            </a:r>
            <a:r>
              <a:rPr lang="en-US" dirty="0"/>
              <a:t>is to </a:t>
            </a:r>
            <a:endParaRPr lang="en-US" dirty="0" smtClean="0"/>
          </a:p>
          <a:p>
            <a:pPr marL="514350" indent="-514350" algn="l" rtl="0">
              <a:buAutoNum type="arabicPeriod"/>
            </a:pPr>
            <a:r>
              <a:rPr lang="en-US" dirty="0" smtClean="0"/>
              <a:t>locate </a:t>
            </a:r>
            <a:r>
              <a:rPr lang="en-US" dirty="0"/>
              <a:t>and remove foreign material, </a:t>
            </a:r>
            <a:endParaRPr lang="en-US" dirty="0" smtClean="0"/>
          </a:p>
          <a:p>
            <a:pPr marL="514350" indent="-514350" algn="l" rtl="0">
              <a:buAutoNum type="arabicPeriod"/>
            </a:pPr>
            <a:r>
              <a:rPr lang="en-US" dirty="0" smtClean="0"/>
              <a:t>obtain </a:t>
            </a:r>
            <a:r>
              <a:rPr lang="en-US" dirty="0"/>
              <a:t>tissue or fluid samples for cytology and culture, </a:t>
            </a:r>
            <a:endParaRPr lang="en-US" dirty="0" smtClean="0"/>
          </a:p>
          <a:p>
            <a:pPr marL="514350" indent="-514350" algn="l" rtl="0">
              <a:buAutoNum type="arabicPeriod"/>
            </a:pPr>
            <a:r>
              <a:rPr lang="en-US" dirty="0" err="1" smtClean="0"/>
              <a:t>debride</a:t>
            </a:r>
            <a:r>
              <a:rPr lang="en-US" dirty="0" smtClean="0"/>
              <a:t> </a:t>
            </a:r>
            <a:r>
              <a:rPr lang="en-US" dirty="0"/>
              <a:t>nonviable tissue, </a:t>
            </a:r>
            <a:endParaRPr lang="en-US" dirty="0" smtClean="0"/>
          </a:p>
          <a:p>
            <a:pPr marL="514350" indent="-514350" algn="l" rtl="0">
              <a:buAutoNum type="arabicPeriod"/>
            </a:pPr>
            <a:r>
              <a:rPr lang="en-US" dirty="0" smtClean="0"/>
              <a:t>establish </a:t>
            </a:r>
            <a:r>
              <a:rPr lang="en-US" dirty="0"/>
              <a:t>drainage if necessary. </a:t>
            </a:r>
            <a:endParaRPr lang="en-US" dirty="0" smtClean="0"/>
          </a:p>
          <a:p>
            <a:pPr algn="l" rtl="0">
              <a:buNone/>
            </a:pPr>
            <a:endParaRPr lang="en-US" dirty="0" smtClean="0"/>
          </a:p>
          <a:p>
            <a:pPr algn="l" rtl="0"/>
            <a:r>
              <a:rPr lang="en-US" b="1" dirty="0" smtClean="0"/>
              <a:t>administration of antibiotics </a:t>
            </a:r>
            <a:r>
              <a:rPr lang="en-US" dirty="0" smtClean="0"/>
              <a:t>is usually indicated if infection is suspected.</a:t>
            </a:r>
          </a:p>
          <a:p>
            <a:pPr algn="l" rtl="0"/>
            <a:r>
              <a:rPr lang="en-US" dirty="0" smtClean="0"/>
              <a:t>Therapy can be modified after culture and sensitivity results are available. </a:t>
            </a:r>
          </a:p>
          <a:p>
            <a:pPr algn="l" rtl="0"/>
            <a:endParaRPr lang="en-US" dirty="0"/>
          </a:p>
          <a:p>
            <a:pPr algn="l" rtl="0">
              <a:buNone/>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Esophageal surgery</a:t>
            </a:r>
            <a:endParaRPr lang="ar-IQ" dirty="0"/>
          </a:p>
        </p:txBody>
      </p:sp>
      <p:sp>
        <p:nvSpPr>
          <p:cNvPr id="3" name="عنوان فرعي 2"/>
          <p:cNvSpPr>
            <a:spLocks noGrp="1"/>
          </p:cNvSpPr>
          <p:nvPr>
            <p:ph type="subTitle" idx="1"/>
          </p:nvPr>
        </p:nvSpPr>
        <p:spPr/>
        <p:txBody>
          <a:bodyPr/>
          <a:lstStyle/>
          <a:p>
            <a:endParaRPr lang="ar-IQ"/>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5357850" cy="6429420"/>
          </a:xfrm>
        </p:spPr>
        <p:txBody>
          <a:bodyPr>
            <a:noAutofit/>
          </a:bodyPr>
          <a:lstStyle/>
          <a:p>
            <a:pPr algn="l" rtl="0"/>
            <a:r>
              <a:rPr lang="en-US" sz="2400" b="1" dirty="0">
                <a:latin typeface="Andalus" pitchFamily="18" charset="-78"/>
                <a:cs typeface="Andalus" pitchFamily="18" charset="-78"/>
              </a:rPr>
              <a:t>Esophagus</a:t>
            </a:r>
            <a:endParaRPr lang="en-US" sz="2400" dirty="0">
              <a:latin typeface="Andalus" pitchFamily="18" charset="-78"/>
              <a:cs typeface="Andalus" pitchFamily="18" charset="-78"/>
            </a:endParaRPr>
          </a:p>
          <a:p>
            <a:pPr algn="l" rtl="0">
              <a:buNone/>
            </a:pPr>
            <a:r>
              <a:rPr lang="en-US" sz="2400" dirty="0">
                <a:latin typeface="Andalus" pitchFamily="18" charset="-78"/>
                <a:cs typeface="Andalus" pitchFamily="18" charset="-78"/>
              </a:rPr>
              <a:t>The esophagus is the connecting tube between the pharynx and stomach that functions to transport </a:t>
            </a:r>
            <a:r>
              <a:rPr lang="en-US" sz="2400" dirty="0" err="1">
                <a:latin typeface="Andalus" pitchFamily="18" charset="-78"/>
                <a:cs typeface="Andalus" pitchFamily="18" charset="-78"/>
              </a:rPr>
              <a:t>ingesta</a:t>
            </a:r>
            <a:r>
              <a:rPr lang="en-US" sz="2400" dirty="0">
                <a:latin typeface="Andalus" pitchFamily="18" charset="-78"/>
                <a:cs typeface="Andalus" pitchFamily="18" charset="-78"/>
              </a:rPr>
              <a:t> and fluids</a:t>
            </a:r>
            <a:r>
              <a:rPr lang="en-US" sz="2400" dirty="0" smtClean="0">
                <a:latin typeface="Andalus" pitchFamily="18" charset="-78"/>
                <a:cs typeface="Andalus" pitchFamily="18" charset="-78"/>
              </a:rPr>
              <a:t>.</a:t>
            </a:r>
          </a:p>
          <a:p>
            <a:pPr algn="l" rtl="0">
              <a:buNone/>
            </a:pP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outer layer of the esophagus is the adventitia. </a:t>
            </a: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a:t>
            </a:r>
            <a:r>
              <a:rPr lang="en-US" sz="2400" dirty="0">
                <a:latin typeface="Andalus" pitchFamily="18" charset="-78"/>
                <a:cs typeface="Andalus" pitchFamily="18" charset="-78"/>
              </a:rPr>
              <a:t>the neck, </a:t>
            </a: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esophageal adventitia blends with the deep cervical fascia. </a:t>
            </a: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a:t>
            </a:r>
            <a:r>
              <a:rPr lang="en-US" sz="2400" dirty="0">
                <a:latin typeface="Andalus" pitchFamily="18" charset="-78"/>
                <a:cs typeface="Andalus" pitchFamily="18" charset="-78"/>
              </a:rPr>
              <a:t>the thorax and abdomen, the adventitia is largely covered with pleura and </a:t>
            </a:r>
            <a:r>
              <a:rPr lang="en-US" sz="2400" dirty="0" smtClean="0">
                <a:latin typeface="Andalus" pitchFamily="18" charset="-78"/>
                <a:cs typeface="Andalus" pitchFamily="18" charset="-78"/>
              </a:rPr>
              <a:t>peritoneum. </a:t>
            </a:r>
          </a:p>
          <a:p>
            <a:pPr algn="l" rtl="0">
              <a:buNone/>
            </a:pP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esophagus is loosely connected to the diaphragm by a </a:t>
            </a:r>
            <a:r>
              <a:rPr lang="en-US" sz="2400" dirty="0" err="1">
                <a:latin typeface="Andalus" pitchFamily="18" charset="-78"/>
                <a:cs typeface="Andalus" pitchFamily="18" charset="-78"/>
              </a:rPr>
              <a:t>phrenicoabdominal</a:t>
            </a:r>
            <a:r>
              <a:rPr lang="en-US" sz="2400" dirty="0">
                <a:latin typeface="Andalus" pitchFamily="18" charset="-78"/>
                <a:cs typeface="Andalus" pitchFamily="18" charset="-78"/>
              </a:rPr>
              <a:t> membrane</a:t>
            </a:r>
            <a:r>
              <a:rPr lang="en-US" sz="2400" dirty="0" smtClean="0">
                <a:latin typeface="Andalus" pitchFamily="18" charset="-78"/>
                <a:cs typeface="Andalus" pitchFamily="18" charset="-78"/>
              </a:rPr>
              <a:t>.</a:t>
            </a:r>
          </a:p>
          <a:p>
            <a:pPr algn="l" rtl="0">
              <a:buNone/>
            </a:pPr>
            <a:endParaRPr lang="en-US" sz="2400" dirty="0" smtClean="0">
              <a:latin typeface="Andalus" pitchFamily="18" charset="-78"/>
              <a:cs typeface="Andalus" pitchFamily="18" charset="-78"/>
            </a:endParaRPr>
          </a:p>
          <a:p>
            <a:pPr algn="l" rtl="0">
              <a:buNone/>
            </a:pPr>
            <a:endParaRPr lang="en-US" sz="2400" dirty="0">
              <a:latin typeface="Andalus" pitchFamily="18" charset="-78"/>
              <a:cs typeface="Andalus" pitchFamily="18" charset="-78"/>
            </a:endParaRPr>
          </a:p>
          <a:p>
            <a:pPr algn="l" rtl="0">
              <a:buNone/>
            </a:pPr>
            <a:endParaRPr lang="ar-IQ" sz="2400" dirty="0">
              <a:latin typeface="Andalus" pitchFamily="18" charset="-78"/>
              <a:cs typeface="Andalus" pitchFamily="18" charset="-78"/>
            </a:endParaRPr>
          </a:p>
        </p:txBody>
      </p:sp>
      <p:pic>
        <p:nvPicPr>
          <p:cNvPr id="17410" name="Picture 2" descr="Normal anatomy of the esophagus; A, anterior; B, lateral view showing... |  Download Scientific Diagram"/>
          <p:cNvPicPr>
            <a:picLocks noChangeAspect="1" noChangeArrowheads="1"/>
          </p:cNvPicPr>
          <p:nvPr/>
        </p:nvPicPr>
        <p:blipFill>
          <a:blip r:embed="rId2"/>
          <a:srcRect l="15248" r="13278"/>
          <a:stretch>
            <a:fillRect/>
          </a:stretch>
        </p:blipFill>
        <p:spPr bwMode="auto">
          <a:xfrm>
            <a:off x="5143504" y="1071546"/>
            <a:ext cx="4024586" cy="464344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2876"/>
            <a:ext cx="2643174" cy="285728"/>
          </a:xfrm>
        </p:spPr>
        <p:txBody>
          <a:bodyPr>
            <a:normAutofit fontScale="90000"/>
          </a:bodyPr>
          <a:lstStyle/>
          <a:p>
            <a:r>
              <a:rPr lang="en-US" dirty="0" smtClean="0">
                <a:latin typeface="Andalus" pitchFamily="18" charset="-78"/>
                <a:cs typeface="Andalus" pitchFamily="18" charset="-78"/>
              </a:rPr>
              <a:t>esophagus</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71470" y="571480"/>
            <a:ext cx="6143636" cy="6286520"/>
          </a:xfrm>
        </p:spPr>
        <p:txBody>
          <a:bodyPr>
            <a:normAutofit fontScale="77500" lnSpcReduction="20000"/>
          </a:bodyPr>
          <a:lstStyle/>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is composed of striated muscle for the entire length of the esophagus in dogs, but it changes to smooth muscle in the terminal esophagus in cats</a:t>
            </a:r>
            <a:r>
              <a:rPr lang="ar-IQ" dirty="0" smtClean="0">
                <a:latin typeface="Andalus" pitchFamily="18" charset="-78"/>
                <a:cs typeface="Andalus" pitchFamily="18" charset="-78"/>
              </a:rPr>
              <a:t>.</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submucosa</a:t>
            </a:r>
            <a:r>
              <a:rPr lang="en-US" dirty="0" smtClean="0">
                <a:latin typeface="Andalus" pitchFamily="18" charset="-78"/>
                <a:cs typeface="Andalus" pitchFamily="18" charset="-78"/>
              </a:rPr>
              <a:t> loosely connects the mucosa and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allowing mucosa to move independently and form mucosal folds in the </a:t>
            </a:r>
            <a:r>
              <a:rPr lang="en-US" dirty="0" err="1" smtClean="0">
                <a:latin typeface="Andalus" pitchFamily="18" charset="-78"/>
                <a:cs typeface="Andalus" pitchFamily="18" charset="-78"/>
              </a:rPr>
              <a:t>undistended</a:t>
            </a:r>
            <a:r>
              <a:rPr lang="en-US" dirty="0" smtClean="0">
                <a:latin typeface="Andalus" pitchFamily="18" charset="-78"/>
                <a:cs typeface="Andalus" pitchFamily="18" charset="-78"/>
              </a:rPr>
              <a:t> esophagus. </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submucosa</a:t>
            </a:r>
            <a:r>
              <a:rPr lang="en-US" dirty="0" smtClean="0">
                <a:latin typeface="Andalus" pitchFamily="18" charset="-78"/>
                <a:cs typeface="Andalus" pitchFamily="18" charset="-78"/>
              </a:rPr>
              <a:t> contains blood vessels, nerves, and simple mucous glands that secrete mucus, which lubricates the mucosal surface.</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esophageal mucosa is composed of a stratified </a:t>
            </a:r>
            <a:r>
              <a:rPr lang="en-US" dirty="0" err="1" smtClean="0">
                <a:latin typeface="Andalus" pitchFamily="18" charset="-78"/>
                <a:cs typeface="Andalus" pitchFamily="18" charset="-78"/>
              </a:rPr>
              <a:t>squamous</a:t>
            </a:r>
            <a:r>
              <a:rPr lang="en-US" dirty="0" smtClean="0">
                <a:latin typeface="Andalus" pitchFamily="18" charset="-78"/>
                <a:cs typeface="Andalus" pitchFamily="18" charset="-78"/>
              </a:rPr>
              <a:t> epithelium. </a:t>
            </a:r>
          </a:p>
          <a:p>
            <a:endParaRPr lang="ar-IQ" dirty="0">
              <a:latin typeface="Andalus" pitchFamily="18" charset="-78"/>
              <a:cs typeface="Andalus" pitchFamily="18" charset="-78"/>
            </a:endParaRPr>
          </a:p>
        </p:txBody>
      </p:sp>
      <p:pic>
        <p:nvPicPr>
          <p:cNvPr id="1026" name="Picture 2" descr="normal esophagus histology"/>
          <p:cNvPicPr>
            <a:picLocks noChangeAspect="1" noChangeArrowheads="1"/>
          </p:cNvPicPr>
          <p:nvPr/>
        </p:nvPicPr>
        <p:blipFill>
          <a:blip r:embed="rId2" cstate="print"/>
          <a:srcRect l="15353" b="9746"/>
          <a:stretch>
            <a:fillRect/>
          </a:stretch>
        </p:blipFill>
        <p:spPr bwMode="auto">
          <a:xfrm>
            <a:off x="5500694" y="3985802"/>
            <a:ext cx="3643306" cy="2553844"/>
          </a:xfrm>
          <a:prstGeom prst="rect">
            <a:avLst/>
          </a:prstGeom>
          <a:noFill/>
        </p:spPr>
      </p:pic>
      <p:pic>
        <p:nvPicPr>
          <p:cNvPr id="1028" name="Picture 4" descr="Histology - Esophagus | Human anatomy and physiology, Anatomy and  physiology, Biomedical science"/>
          <p:cNvPicPr>
            <a:picLocks noChangeAspect="1" noChangeArrowheads="1"/>
          </p:cNvPicPr>
          <p:nvPr/>
        </p:nvPicPr>
        <p:blipFill>
          <a:blip r:embed="rId3"/>
          <a:srcRect l="11364" r="13635" b="12559"/>
          <a:stretch>
            <a:fillRect/>
          </a:stretch>
        </p:blipFill>
        <p:spPr bwMode="auto">
          <a:xfrm>
            <a:off x="5857884" y="140716"/>
            <a:ext cx="3286116" cy="278821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71438"/>
            <a:ext cx="8929718" cy="5429264"/>
          </a:xfrm>
        </p:spPr>
        <p:txBody>
          <a:bodyPr>
            <a:normAutofit/>
          </a:bodyPr>
          <a:lstStyle/>
          <a:p>
            <a:pPr lvl="0" algn="l" rtl="0">
              <a:buNone/>
            </a:pPr>
            <a:r>
              <a:rPr lang="en-US" dirty="0" err="1" smtClean="0">
                <a:solidFill>
                  <a:srgbClr val="FF0000"/>
                </a:solidFill>
              </a:rPr>
              <a:t>Oropharynx</a:t>
            </a:r>
            <a:r>
              <a:rPr lang="en-US" dirty="0" smtClean="0">
                <a:solidFill>
                  <a:srgbClr val="FF0000"/>
                </a:solidFill>
              </a:rPr>
              <a:t>: </a:t>
            </a:r>
            <a:r>
              <a:rPr lang="en-US" dirty="0" smtClean="0"/>
              <a:t>The space ventral to the soft palate bound caudally by the pharyngeal wall</a:t>
            </a:r>
            <a:r>
              <a:rPr lang="en-US" dirty="0" smtClean="0"/>
              <a:t>.</a:t>
            </a:r>
            <a:endParaRPr lang="en-US" i="1" dirty="0" smtClean="0"/>
          </a:p>
          <a:p>
            <a:pPr algn="l" rtl="0"/>
            <a:endParaRPr lang="en-US" i="1" dirty="0" smtClean="0"/>
          </a:p>
          <a:p>
            <a:pPr algn="l" rtl="0"/>
            <a:r>
              <a:rPr lang="en-US" i="1" dirty="0" smtClean="0"/>
              <a:t>The </a:t>
            </a:r>
            <a:r>
              <a:rPr lang="en-US" i="1" dirty="0"/>
              <a:t>soft palate helps protect the </a:t>
            </a:r>
            <a:r>
              <a:rPr lang="en-US" i="1" dirty="0" err="1"/>
              <a:t>nasopharynx</a:t>
            </a:r>
            <a:r>
              <a:rPr lang="en-US" i="1" dirty="0"/>
              <a:t> from entrance of food during deglutition by becoming taut and </a:t>
            </a:r>
            <a:r>
              <a:rPr lang="en-US" i="1" dirty="0" smtClean="0"/>
              <a:t>elevated</a:t>
            </a:r>
            <a:endParaRPr lang="en-US" i="1" dirty="0"/>
          </a:p>
          <a:p>
            <a:pPr algn="l" rtl="0">
              <a:buNone/>
            </a:pPr>
            <a:endParaRPr lang="en-US" dirty="0"/>
          </a:p>
          <a:p>
            <a:pPr algn="l" rtl="0"/>
            <a:r>
              <a:rPr lang="en-US" dirty="0"/>
              <a:t>  This action results in the caudal free edge of the soft palate pressing on the pharyngeal wall, sealing off the </a:t>
            </a:r>
            <a:r>
              <a:rPr lang="en-US" dirty="0" err="1"/>
              <a:t>nasopharynx</a:t>
            </a:r>
            <a:r>
              <a:rPr lang="en-US" dirty="0"/>
              <a:t>.</a:t>
            </a:r>
          </a:p>
          <a:p>
            <a:pPr algn="l" rtl="0"/>
            <a:endParaRPr lang="en-US" dirty="0"/>
          </a:p>
          <a:p>
            <a:pPr algn="l" rtl="0"/>
            <a:endParaRPr lang="en-US" dirty="0"/>
          </a:p>
          <a:p>
            <a:pPr algn="l" rtl="0">
              <a:buNone/>
            </a:pPr>
            <a:endParaRPr lang="ar-IQ" dirty="0"/>
          </a:p>
        </p:txBody>
      </p:sp>
      <p:pic>
        <p:nvPicPr>
          <p:cNvPr id="4" name="Picture 6" descr="No photo description available."/>
          <p:cNvPicPr>
            <a:picLocks noChangeAspect="1" noChangeArrowheads="1"/>
          </p:cNvPicPr>
          <p:nvPr/>
        </p:nvPicPr>
        <p:blipFill>
          <a:blip r:embed="rId2"/>
          <a:srcRect/>
          <a:stretch>
            <a:fillRect/>
          </a:stretch>
        </p:blipFill>
        <p:spPr bwMode="auto">
          <a:xfrm>
            <a:off x="7134872" y="5143512"/>
            <a:ext cx="2009128" cy="1504614"/>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3714752"/>
            <a:ext cx="9144000" cy="2928958"/>
          </a:xfrm>
        </p:spPr>
        <p:txBody>
          <a:bodyPr>
            <a:normAutofit lnSpcReduction="10000"/>
          </a:bodyPr>
          <a:lstStyle/>
          <a:p>
            <a:pPr algn="l" rtl="0">
              <a:buNone/>
            </a:pPr>
            <a:r>
              <a:rPr lang="en-US" dirty="0" smtClean="0">
                <a:latin typeface="Andalus" pitchFamily="18" charset="-78"/>
                <a:cs typeface="Andalus" pitchFamily="18" charset="-78"/>
              </a:rPr>
              <a:t>2</a:t>
            </a:r>
            <a:r>
              <a:rPr lang="en-US" dirty="0">
                <a:latin typeface="Andalus" pitchFamily="18" charset="-78"/>
                <a:cs typeface="Andalus" pitchFamily="18" charset="-78"/>
              </a:rPr>
              <a:t>. functional </a:t>
            </a:r>
            <a:r>
              <a:rPr lang="en-US" dirty="0" smtClean="0">
                <a:latin typeface="Andalus" pitchFamily="18" charset="-78"/>
                <a:cs typeface="Andalus" pitchFamily="18" charset="-78"/>
              </a:rPr>
              <a:t>or neuromuscular lesions (neuromuscular </a:t>
            </a:r>
            <a:r>
              <a:rPr lang="en-US" dirty="0">
                <a:latin typeface="Andalus" pitchFamily="18" charset="-78"/>
                <a:cs typeface="Andalus" pitchFamily="18" charset="-78"/>
              </a:rPr>
              <a:t>disease </a:t>
            </a:r>
            <a:r>
              <a:rPr lang="en-US" dirty="0" smtClean="0">
                <a:latin typeface="Andalus" pitchFamily="18" charset="-78"/>
                <a:cs typeface="Andalus" pitchFamily="18" charset="-78"/>
              </a:rPr>
              <a:t>commonly </a:t>
            </a:r>
            <a:r>
              <a:rPr lang="en-US" dirty="0">
                <a:latin typeface="Andalus" pitchFamily="18" charset="-78"/>
                <a:cs typeface="Andalus" pitchFamily="18" charset="-78"/>
              </a:rPr>
              <a:t>causes </a:t>
            </a:r>
            <a:r>
              <a:rPr lang="en-US" dirty="0" err="1">
                <a:latin typeface="Andalus" pitchFamily="18" charset="-78"/>
                <a:cs typeface="Andalus" pitchFamily="18" charset="-78"/>
              </a:rPr>
              <a:t>megaesophagus</a:t>
            </a:r>
            <a:r>
              <a:rPr lang="en-US" dirty="0" smtClean="0">
                <a:latin typeface="Andalus" pitchFamily="18" charset="-78"/>
                <a:cs typeface="Andalus" pitchFamily="18" charset="-78"/>
              </a:rPr>
              <a:t>)</a:t>
            </a:r>
            <a:endParaRPr lang="en-US" dirty="0">
              <a:latin typeface="Andalus" pitchFamily="18" charset="-78"/>
              <a:cs typeface="Andalus" pitchFamily="18" charset="-78"/>
            </a:endParaRPr>
          </a:p>
          <a:p>
            <a:pPr algn="l" rtl="0">
              <a:buNone/>
            </a:pPr>
            <a:r>
              <a:rPr lang="en-US" dirty="0">
                <a:latin typeface="Andalus" pitchFamily="18" charset="-78"/>
                <a:cs typeface="Andalus" pitchFamily="18" charset="-78"/>
              </a:rPr>
              <a:t>3. inflammatory (</a:t>
            </a:r>
            <a:r>
              <a:rPr lang="en-US" dirty="0" err="1">
                <a:latin typeface="Andalus" pitchFamily="18" charset="-78"/>
                <a:cs typeface="Andalus" pitchFamily="18" charset="-78"/>
              </a:rPr>
              <a:t>esophagitis</a:t>
            </a:r>
            <a:r>
              <a:rPr lang="en-US" dirty="0">
                <a:latin typeface="Andalus" pitchFamily="18" charset="-78"/>
                <a:cs typeface="Andalus" pitchFamily="18" charset="-78"/>
              </a:rPr>
              <a:t>) </a:t>
            </a:r>
            <a:r>
              <a:rPr lang="en-US" dirty="0" smtClean="0">
                <a:latin typeface="Andalus" pitchFamily="18" charset="-78"/>
                <a:cs typeface="Andalus" pitchFamily="18" charset="-78"/>
              </a:rPr>
              <a:t>conditions (</a:t>
            </a:r>
            <a:r>
              <a:rPr lang="en-US" dirty="0">
                <a:latin typeface="Andalus" pitchFamily="18" charset="-78"/>
                <a:cs typeface="Andalus" pitchFamily="18" charset="-78"/>
              </a:rPr>
              <a:t>include ingestion of corrosive substances, thermal burns, radiation injury, and esophageal foreign bodies.</a:t>
            </a:r>
            <a:r>
              <a:rPr lang="en-US" dirty="0" smtClean="0">
                <a:latin typeface="Andalus" pitchFamily="18" charset="-78"/>
                <a:cs typeface="Andalus" pitchFamily="18" charset="-78"/>
              </a:rPr>
              <a:t>) </a:t>
            </a:r>
            <a:endParaRPr lang="en-US" dirty="0">
              <a:latin typeface="Andalus" pitchFamily="18" charset="-78"/>
              <a:cs typeface="Andalus" pitchFamily="18" charset="-78"/>
            </a:endParaRPr>
          </a:p>
          <a:p>
            <a:pPr algn="l" rtl="0"/>
            <a:endParaRPr lang="ar-IQ" dirty="0">
              <a:latin typeface="Andalus" pitchFamily="18" charset="-78"/>
              <a:cs typeface="Andalus" pitchFamily="18" charset="-78"/>
            </a:endParaRPr>
          </a:p>
        </p:txBody>
      </p:sp>
      <p:pic>
        <p:nvPicPr>
          <p:cNvPr id="16386" name="Picture 2" descr="Symptoms of Dog Esophagus Blockage - PetHelpful"/>
          <p:cNvPicPr>
            <a:picLocks noChangeAspect="1" noChangeArrowheads="1"/>
          </p:cNvPicPr>
          <p:nvPr/>
        </p:nvPicPr>
        <p:blipFill>
          <a:blip r:embed="rId2"/>
          <a:srcRect/>
          <a:stretch>
            <a:fillRect/>
          </a:stretch>
        </p:blipFill>
        <p:spPr bwMode="auto">
          <a:xfrm>
            <a:off x="5429224" y="0"/>
            <a:ext cx="3714776" cy="3714776"/>
          </a:xfrm>
          <a:prstGeom prst="rect">
            <a:avLst/>
          </a:prstGeom>
          <a:noFill/>
        </p:spPr>
      </p:pic>
      <p:sp>
        <p:nvSpPr>
          <p:cNvPr id="4" name="مستطيل 3"/>
          <p:cNvSpPr/>
          <p:nvPr/>
        </p:nvSpPr>
        <p:spPr>
          <a:xfrm>
            <a:off x="0" y="71414"/>
            <a:ext cx="5715008" cy="1384995"/>
          </a:xfrm>
          <a:prstGeom prst="rect">
            <a:avLst/>
          </a:prstGeom>
        </p:spPr>
        <p:txBody>
          <a:bodyPr wrap="square">
            <a:spAutoFit/>
          </a:bodyPr>
          <a:lstStyle/>
          <a:p>
            <a:pPr algn="l" rtl="0"/>
            <a:r>
              <a:rPr lang="en-US" sz="2800" dirty="0" smtClean="0">
                <a:latin typeface="Andalus" pitchFamily="18" charset="-78"/>
                <a:cs typeface="Andalus" pitchFamily="18" charset="-78"/>
              </a:rPr>
              <a:t>Causes of dysfunction of the esophageal phase of swallowing are divided into </a:t>
            </a:r>
            <a:endParaRPr lang="en-US" sz="2800" dirty="0">
              <a:latin typeface="Andalus" pitchFamily="18" charset="-78"/>
              <a:cs typeface="Andalus" pitchFamily="18" charset="-78"/>
            </a:endParaRPr>
          </a:p>
        </p:txBody>
      </p:sp>
      <p:sp>
        <p:nvSpPr>
          <p:cNvPr id="5" name="مستطيل 4"/>
          <p:cNvSpPr/>
          <p:nvPr/>
        </p:nvSpPr>
        <p:spPr>
          <a:xfrm>
            <a:off x="142844" y="1714488"/>
            <a:ext cx="5214974" cy="1815882"/>
          </a:xfrm>
          <a:prstGeom prst="rect">
            <a:avLst/>
          </a:prstGeom>
        </p:spPr>
        <p:txBody>
          <a:bodyPr wrap="square">
            <a:spAutoFit/>
          </a:bodyPr>
          <a:lstStyle/>
          <a:p>
            <a:pPr algn="l" rtl="0"/>
            <a:r>
              <a:rPr lang="en-US" sz="2800" dirty="0" smtClean="0">
                <a:latin typeface="Andalus" pitchFamily="18" charset="-78"/>
                <a:cs typeface="Andalus" pitchFamily="18" charset="-78"/>
              </a:rPr>
              <a:t>1. mechanical or anatomic lesions: (mural lesion or compression from adjacent structures like foreign bodies or tumors)</a:t>
            </a:r>
            <a:endParaRPr lang="ar-IQ" sz="2800" dirty="0">
              <a:latin typeface="Andalus" pitchFamily="18" charset="-78"/>
              <a:cs typeface="Andalus" pitchFamily="18" charset="-78"/>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785926"/>
            <a:ext cx="8715436" cy="5000636"/>
          </a:xfrm>
        </p:spPr>
        <p:txBody>
          <a:bodyPr>
            <a:normAutofit lnSpcReduction="10000"/>
          </a:bodyPr>
          <a:lstStyle/>
          <a:p>
            <a:pPr algn="l" rtl="0">
              <a:buNone/>
            </a:pPr>
            <a:endParaRPr lang="en-US" sz="1400" dirty="0">
              <a:latin typeface="Andalus" pitchFamily="18" charset="-78"/>
              <a:cs typeface="Andalus" pitchFamily="18" charset="-78"/>
            </a:endParaRPr>
          </a:p>
          <a:p>
            <a:pPr algn="l" rtl="0">
              <a:buNone/>
            </a:pPr>
            <a:r>
              <a:rPr lang="en-US" dirty="0" smtClean="0">
                <a:latin typeface="Andalus" pitchFamily="18" charset="-78"/>
                <a:cs typeface="Andalus" pitchFamily="18" charset="-78"/>
              </a:rPr>
              <a:t>In esophageal surgery, several </a:t>
            </a:r>
            <a:r>
              <a:rPr lang="en-US" dirty="0">
                <a:latin typeface="Andalus" pitchFamily="18" charset="-78"/>
                <a:cs typeface="Andalus" pitchFamily="18" charset="-78"/>
              </a:rPr>
              <a:t>factors may contribute to the high complication rate, including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lack </a:t>
            </a:r>
            <a:r>
              <a:rPr lang="en-US" dirty="0">
                <a:latin typeface="Andalus" pitchFamily="18" charset="-78"/>
                <a:cs typeface="Andalus" pitchFamily="18" charset="-78"/>
              </a:rPr>
              <a:t>of </a:t>
            </a:r>
            <a:r>
              <a:rPr lang="en-US" dirty="0" err="1">
                <a:latin typeface="Andalus" pitchFamily="18" charset="-78"/>
                <a:cs typeface="Andalus" pitchFamily="18" charset="-78"/>
              </a:rPr>
              <a:t>serosa</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segmental nature of the blood supply,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lack of </a:t>
            </a:r>
            <a:r>
              <a:rPr lang="en-US" dirty="0" err="1">
                <a:latin typeface="Andalus" pitchFamily="18" charset="-78"/>
                <a:cs typeface="Andalus" pitchFamily="18" charset="-78"/>
              </a:rPr>
              <a:t>omentum</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constant </a:t>
            </a:r>
            <a:r>
              <a:rPr lang="en-US" dirty="0">
                <a:latin typeface="Andalus" pitchFamily="18" charset="-78"/>
                <a:cs typeface="Andalus" pitchFamily="18" charset="-78"/>
              </a:rPr>
              <a:t>motion caused by swallowing and respiration,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tension </a:t>
            </a:r>
            <a:r>
              <a:rPr lang="en-US" dirty="0">
                <a:latin typeface="Andalus" pitchFamily="18" charset="-78"/>
                <a:cs typeface="Andalus" pitchFamily="18" charset="-78"/>
              </a:rPr>
              <a:t>at the surgical </a:t>
            </a:r>
            <a:r>
              <a:rPr lang="en-US" dirty="0" smtClean="0">
                <a:latin typeface="Andalus" pitchFamily="18" charset="-78"/>
                <a:cs typeface="Andalus" pitchFamily="18" charset="-78"/>
              </a:rPr>
              <a:t>site. </a:t>
            </a:r>
          </a:p>
          <a:p>
            <a:pPr marL="514350" indent="-514350" algn="l" rtl="0">
              <a:buNone/>
            </a:pPr>
            <a:endParaRPr lang="en-US" sz="700" dirty="0" smtClean="0">
              <a:latin typeface="Andalus" pitchFamily="18" charset="-78"/>
              <a:cs typeface="Andalus" pitchFamily="18" charset="-78"/>
            </a:endParaRPr>
          </a:p>
        </p:txBody>
      </p:sp>
      <p:pic>
        <p:nvPicPr>
          <p:cNvPr id="15362" name="Picture 2" descr="PDF) Complications of Gastrointestinal Surgery in Companion Animals"/>
          <p:cNvPicPr>
            <a:picLocks noChangeAspect="1" noChangeArrowheads="1"/>
          </p:cNvPicPr>
          <p:nvPr/>
        </p:nvPicPr>
        <p:blipFill>
          <a:blip r:embed="rId2"/>
          <a:srcRect l="11812" b="50781"/>
          <a:stretch>
            <a:fillRect/>
          </a:stretch>
        </p:blipFill>
        <p:spPr bwMode="auto">
          <a:xfrm rot="5400000">
            <a:off x="6436786" y="921296"/>
            <a:ext cx="3628509" cy="1785919"/>
          </a:xfrm>
          <a:prstGeom prst="rect">
            <a:avLst/>
          </a:prstGeom>
          <a:noFill/>
        </p:spPr>
      </p:pic>
      <p:sp>
        <p:nvSpPr>
          <p:cNvPr id="4" name="مستطيل 3"/>
          <p:cNvSpPr/>
          <p:nvPr/>
        </p:nvSpPr>
        <p:spPr>
          <a:xfrm>
            <a:off x="0" y="0"/>
            <a:ext cx="7358082" cy="1815882"/>
          </a:xfrm>
          <a:prstGeom prst="rect">
            <a:avLst/>
          </a:prstGeom>
        </p:spPr>
        <p:txBody>
          <a:bodyPr wrap="square">
            <a:spAutoFit/>
          </a:bodyPr>
          <a:lstStyle/>
          <a:p>
            <a:pPr algn="l" rtl="0"/>
            <a:r>
              <a:rPr lang="en-US" sz="2800" dirty="0" smtClean="0">
                <a:latin typeface="Andalus" pitchFamily="18" charset="-78"/>
                <a:cs typeface="Andalus" pitchFamily="18" charset="-78"/>
              </a:rPr>
              <a:t>GENERAL SURGICAL PRINCIPALS</a:t>
            </a:r>
          </a:p>
          <a:p>
            <a:pPr algn="l" rtl="0">
              <a:buNone/>
            </a:pPr>
            <a:r>
              <a:rPr lang="en-US" sz="2800" dirty="0" smtClean="0">
                <a:latin typeface="Andalus" pitchFamily="18" charset="-78"/>
                <a:cs typeface="Andalus" pitchFamily="18" charset="-78"/>
              </a:rPr>
              <a:t>Esophageal surgery is associated with a higher incidence of </a:t>
            </a:r>
            <a:r>
              <a:rPr lang="en-US" sz="2800" b="1" dirty="0" err="1" smtClean="0">
                <a:latin typeface="Andalus" pitchFamily="18" charset="-78"/>
                <a:cs typeface="Andalus" pitchFamily="18" charset="-78"/>
              </a:rPr>
              <a:t>incisional</a:t>
            </a:r>
            <a:r>
              <a:rPr lang="en-US" sz="2800" b="1" dirty="0" smtClean="0">
                <a:latin typeface="Andalus" pitchFamily="18" charset="-78"/>
                <a:cs typeface="Andalus" pitchFamily="18" charset="-78"/>
              </a:rPr>
              <a:t> dehiscence </a:t>
            </a:r>
            <a:r>
              <a:rPr lang="en-US" sz="2800" dirty="0" smtClean="0">
                <a:latin typeface="Andalus" pitchFamily="18" charset="-78"/>
                <a:cs typeface="Andalus" pitchFamily="18" charset="-78"/>
              </a:rPr>
              <a:t>than surgery on other portions of the alimentary tract.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1071546"/>
            <a:ext cx="5643602" cy="4125923"/>
          </a:xfrm>
        </p:spPr>
        <p:txBody>
          <a:bodyPr>
            <a:normAutofit fontScale="92500"/>
          </a:bodyPr>
          <a:lstStyle/>
          <a:p>
            <a:pPr marL="514350" indent="-514350" algn="l" rtl="0">
              <a:buAutoNum type="arabicPeriod"/>
            </a:pPr>
            <a:r>
              <a:rPr lang="en-US" dirty="0" smtClean="0"/>
              <a:t>gentle tissue handling, </a:t>
            </a:r>
          </a:p>
          <a:p>
            <a:pPr marL="514350" indent="-514350" algn="l" rtl="0">
              <a:buAutoNum type="arabicPeriod"/>
            </a:pPr>
            <a:r>
              <a:rPr lang="en-US" dirty="0" smtClean="0"/>
              <a:t>minimization of contamination, </a:t>
            </a:r>
          </a:p>
          <a:p>
            <a:pPr marL="514350" indent="-514350" algn="l" rtl="0">
              <a:buAutoNum type="arabicPeriod"/>
            </a:pPr>
            <a:r>
              <a:rPr lang="en-US" dirty="0" smtClean="0"/>
              <a:t>appropriate selection and application of suture materials, </a:t>
            </a:r>
          </a:p>
          <a:p>
            <a:pPr marL="514350" indent="-514350" algn="l" rtl="0">
              <a:buAutoNum type="arabicPeriod"/>
            </a:pPr>
            <a:r>
              <a:rPr lang="en-US" dirty="0" smtClean="0"/>
              <a:t>appropriate use of </a:t>
            </a:r>
            <a:r>
              <a:rPr lang="en-US" dirty="0" err="1" smtClean="0"/>
              <a:t>electrocautery</a:t>
            </a:r>
            <a:endParaRPr lang="en-US" dirty="0" smtClean="0"/>
          </a:p>
          <a:p>
            <a:pPr marL="514350" indent="-514350" algn="l" rtl="0">
              <a:buAutoNum type="arabicPeriod"/>
            </a:pPr>
            <a:r>
              <a:rPr lang="en-US" dirty="0" smtClean="0"/>
              <a:t>accurate apposition of tissues.</a:t>
            </a:r>
            <a:endParaRPr lang="ar-IQ" dirty="0" smtClean="0"/>
          </a:p>
          <a:p>
            <a:pPr algn="l" rtl="0"/>
            <a:endParaRPr lang="ar-IQ" dirty="0"/>
          </a:p>
        </p:txBody>
      </p:sp>
      <p:sp>
        <p:nvSpPr>
          <p:cNvPr id="4" name="مستطيل 3"/>
          <p:cNvSpPr/>
          <p:nvPr/>
        </p:nvSpPr>
        <p:spPr>
          <a:xfrm>
            <a:off x="-71470" y="117439"/>
            <a:ext cx="9501222" cy="954107"/>
          </a:xfrm>
          <a:prstGeom prst="rect">
            <a:avLst/>
          </a:prstGeom>
        </p:spPr>
        <p:txBody>
          <a:bodyPr wrap="square">
            <a:spAutoFit/>
          </a:bodyPr>
          <a:lstStyle/>
          <a:p>
            <a:pPr algn="l" rtl="0"/>
            <a:r>
              <a:rPr lang="en-US" sz="2800" dirty="0" smtClean="0">
                <a:latin typeface="Andalus" pitchFamily="18" charset="-78"/>
                <a:cs typeface="Andalus" pitchFamily="18" charset="-78"/>
              </a:rPr>
              <a:t>esophageal surgery can be successfully performed by following principles, including </a:t>
            </a:r>
          </a:p>
        </p:txBody>
      </p:sp>
      <p:pic>
        <p:nvPicPr>
          <p:cNvPr id="31746" name="Picture 2" descr="Causes of Narrowing of a Dog&amp;#39;s Esophagus - Dog Discoveries"/>
          <p:cNvPicPr>
            <a:picLocks noChangeAspect="1" noChangeArrowheads="1"/>
          </p:cNvPicPr>
          <p:nvPr/>
        </p:nvPicPr>
        <p:blipFill>
          <a:blip r:embed="rId2"/>
          <a:srcRect/>
          <a:stretch>
            <a:fillRect/>
          </a:stretch>
        </p:blipFill>
        <p:spPr bwMode="auto">
          <a:xfrm>
            <a:off x="5610222" y="857232"/>
            <a:ext cx="3533778" cy="3786190"/>
          </a:xfrm>
          <a:prstGeom prst="rect">
            <a:avLst/>
          </a:prstGeom>
          <a:noFill/>
        </p:spPr>
      </p:pic>
      <p:sp>
        <p:nvSpPr>
          <p:cNvPr id="6" name="مستطيل 5"/>
          <p:cNvSpPr/>
          <p:nvPr/>
        </p:nvSpPr>
        <p:spPr>
          <a:xfrm>
            <a:off x="71470" y="4847594"/>
            <a:ext cx="9144000" cy="1938992"/>
          </a:xfrm>
          <a:prstGeom prst="rect">
            <a:avLst/>
          </a:prstGeom>
        </p:spPr>
        <p:txBody>
          <a:bodyPr wrap="square">
            <a:spAutoFit/>
          </a:bodyPr>
          <a:lstStyle/>
          <a:p>
            <a:pPr algn="l" rtl="0">
              <a:buNone/>
            </a:pPr>
            <a:r>
              <a:rPr lang="en-US" sz="2400" dirty="0" smtClean="0">
                <a:latin typeface="Andalus" pitchFamily="18" charset="-78"/>
                <a:cs typeface="Andalus" pitchFamily="18" charset="-78"/>
              </a:rPr>
              <a:t>In the abdomen, the </a:t>
            </a:r>
            <a:r>
              <a:rPr lang="en-US" sz="2400" dirty="0" err="1" smtClean="0">
                <a:latin typeface="Andalus" pitchFamily="18" charset="-78"/>
                <a:cs typeface="Andalus" pitchFamily="18" charset="-78"/>
              </a:rPr>
              <a:t>serosa</a:t>
            </a:r>
            <a:r>
              <a:rPr lang="en-US" sz="2400" dirty="0" smtClean="0">
                <a:latin typeface="Andalus" pitchFamily="18" charset="-78"/>
                <a:cs typeface="Andalus" pitchFamily="18" charset="-78"/>
              </a:rPr>
              <a:t> assists in healing of viscera by the elaboration of a fibrin seal soon after surgery and by providing a source of </a:t>
            </a:r>
            <a:r>
              <a:rPr lang="en-US" sz="2400" dirty="0" err="1" smtClean="0">
                <a:latin typeface="Andalus" pitchFamily="18" charset="-78"/>
                <a:cs typeface="Andalus" pitchFamily="18" charset="-78"/>
              </a:rPr>
              <a:t>pluripotential</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mesothelial</a:t>
            </a:r>
            <a:r>
              <a:rPr lang="en-US" sz="2400" dirty="0" smtClean="0">
                <a:latin typeface="Andalus" pitchFamily="18" charset="-78"/>
                <a:cs typeface="Andalus" pitchFamily="18" charset="-78"/>
              </a:rPr>
              <a:t> cells.</a:t>
            </a:r>
          </a:p>
          <a:p>
            <a:pPr algn="l" rtl="0">
              <a:buNone/>
            </a:pP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the thoracic cavity, pleural </a:t>
            </a:r>
            <a:r>
              <a:rPr lang="en-US" sz="2400" dirty="0" err="1" smtClean="0">
                <a:latin typeface="Andalus" pitchFamily="18" charset="-78"/>
                <a:cs typeface="Andalus" pitchFamily="18" charset="-78"/>
              </a:rPr>
              <a:t>mesothelium</a:t>
            </a:r>
            <a:r>
              <a:rPr lang="en-US" sz="2400" dirty="0" smtClean="0">
                <a:latin typeface="Andalus" pitchFamily="18" charset="-78"/>
                <a:cs typeface="Andalus" pitchFamily="18" charset="-78"/>
              </a:rPr>
              <a:t> may play a similar role.</a:t>
            </a:r>
            <a:endParaRPr lang="ar-IQ"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7358114" cy="6429420"/>
          </a:xfrm>
        </p:spPr>
        <p:txBody>
          <a:bodyPr>
            <a:normAutofit/>
          </a:bodyPr>
          <a:lstStyle/>
          <a:p>
            <a:pPr algn="l" rtl="0">
              <a:buNone/>
            </a:pPr>
            <a:r>
              <a:rPr lang="en-US" b="1" dirty="0" smtClean="0">
                <a:latin typeface="Andalus" pitchFamily="18" charset="-78"/>
                <a:cs typeface="Andalus" pitchFamily="18" charset="-78"/>
              </a:rPr>
              <a:t>The </a:t>
            </a:r>
            <a:r>
              <a:rPr lang="en-US" b="1" dirty="0">
                <a:latin typeface="Andalus" pitchFamily="18" charset="-78"/>
                <a:cs typeface="Andalus" pitchFamily="18" charset="-78"/>
              </a:rPr>
              <a:t>blood supply </a:t>
            </a:r>
            <a:r>
              <a:rPr lang="en-US" dirty="0">
                <a:latin typeface="Andalus" pitchFamily="18" charset="-78"/>
                <a:cs typeface="Andalus" pitchFamily="18" charset="-78"/>
              </a:rPr>
              <a:t>to the esophagus is considered </a:t>
            </a:r>
            <a:r>
              <a:rPr lang="en-US" b="1" dirty="0" smtClean="0">
                <a:latin typeface="Andalus" pitchFamily="18" charset="-78"/>
                <a:cs typeface="Andalus" pitchFamily="18" charset="-78"/>
              </a:rPr>
              <a:t>segmental</a:t>
            </a:r>
          </a:p>
          <a:p>
            <a:pPr algn="l" rtl="0">
              <a:buNone/>
            </a:pPr>
            <a:r>
              <a:rPr lang="ar-IQ" b="1" dirty="0" smtClean="0">
                <a:latin typeface="Andalus" pitchFamily="18" charset="-78"/>
                <a:cs typeface="Andalus" pitchFamily="18" charset="-78"/>
              </a:rPr>
              <a:t>يعني غني </a:t>
            </a:r>
            <a:r>
              <a:rPr lang="ar-IQ" b="1" dirty="0" err="1" smtClean="0">
                <a:latin typeface="Andalus" pitchFamily="18" charset="-78"/>
                <a:cs typeface="Andalus" pitchFamily="18" charset="-78"/>
              </a:rPr>
              <a:t>بالاوعية</a:t>
            </a:r>
            <a:r>
              <a:rPr lang="ar-IQ" b="1" dirty="0" smtClean="0">
                <a:latin typeface="Andalus" pitchFamily="18" charset="-78"/>
                <a:cs typeface="Andalus" pitchFamily="18" charset="-78"/>
              </a:rPr>
              <a:t> الدموية ..ينزف </a:t>
            </a:r>
            <a:r>
              <a:rPr lang="ar-IQ" b="1" dirty="0" err="1" smtClean="0">
                <a:latin typeface="Andalus" pitchFamily="18" charset="-78"/>
                <a:cs typeface="Andalus" pitchFamily="18" charset="-78"/>
              </a:rPr>
              <a:t>اثناء</a:t>
            </a:r>
            <a:r>
              <a:rPr lang="ar-IQ" b="1" dirty="0" smtClean="0">
                <a:latin typeface="Andalus" pitchFamily="18" charset="-78"/>
                <a:cs typeface="Andalus" pitchFamily="18" charset="-78"/>
              </a:rPr>
              <a:t> الفتح</a:t>
            </a:r>
            <a:endParaRPr lang="ar-IQ" b="1" dirty="0" smtClean="0">
              <a:latin typeface="Andalus" pitchFamily="18" charset="-78"/>
              <a:cs typeface="Andalus" pitchFamily="18" charset="-78"/>
            </a:endParaRPr>
          </a:p>
          <a:p>
            <a:pPr algn="l" rtl="0">
              <a:buNone/>
            </a:pPr>
            <a:endParaRPr lang="en-US" dirty="0" smtClean="0">
              <a:latin typeface="Andalus" pitchFamily="18" charset="-78"/>
              <a:cs typeface="Andalus" pitchFamily="18" charset="-78"/>
            </a:endParaRPr>
          </a:p>
          <a:p>
            <a:pPr algn="l" rtl="0">
              <a:buNone/>
            </a:pPr>
            <a:r>
              <a:rPr lang="en-US" b="1" dirty="0" smtClean="0">
                <a:latin typeface="Andalus" pitchFamily="18" charset="-78"/>
                <a:cs typeface="Andalus" pitchFamily="18" charset="-78"/>
              </a:rPr>
              <a:t>Postoperative </a:t>
            </a:r>
            <a:r>
              <a:rPr lang="en-US" b="1" dirty="0">
                <a:latin typeface="Andalus" pitchFamily="18" charset="-78"/>
                <a:cs typeface="Andalus" pitchFamily="18" charset="-78"/>
              </a:rPr>
              <a:t>motion </a:t>
            </a:r>
            <a:r>
              <a:rPr lang="en-US" dirty="0">
                <a:latin typeface="Andalus" pitchFamily="18" charset="-78"/>
                <a:cs typeface="Andalus" pitchFamily="18" charset="-78"/>
              </a:rPr>
              <a:t>of the esophageal incision with swallowing and respiration is </a:t>
            </a:r>
            <a:r>
              <a:rPr lang="en-US" b="1" dirty="0">
                <a:latin typeface="Andalus" pitchFamily="18" charset="-78"/>
                <a:cs typeface="Andalus" pitchFamily="18" charset="-78"/>
              </a:rPr>
              <a:t>unavoidable. </a:t>
            </a:r>
            <a:r>
              <a:rPr lang="en-US" b="1" dirty="0" smtClean="0">
                <a:latin typeface="Andalus" pitchFamily="18" charset="-78"/>
                <a:cs typeface="Andalus" pitchFamily="18" charset="-78"/>
              </a:rPr>
              <a:t> </a:t>
            </a:r>
          </a:p>
          <a:p>
            <a:pPr algn="l" rtl="0">
              <a:buNone/>
            </a:pPr>
            <a:r>
              <a:rPr lang="en-US" dirty="0" smtClean="0">
                <a:latin typeface="Andalus" pitchFamily="18" charset="-78"/>
                <a:cs typeface="Andalus" pitchFamily="18" charset="-78"/>
              </a:rPr>
              <a:t>But after </a:t>
            </a:r>
            <a:r>
              <a:rPr lang="en-US" dirty="0">
                <a:latin typeface="Andalus" pitchFamily="18" charset="-78"/>
                <a:cs typeface="Andalus" pitchFamily="18" charset="-78"/>
              </a:rPr>
              <a:t>esophageal surgery, food and water are normally withheld </a:t>
            </a:r>
            <a:r>
              <a:rPr lang="en-US" b="1" dirty="0">
                <a:latin typeface="Andalus" pitchFamily="18" charset="-78"/>
                <a:cs typeface="Andalus" pitchFamily="18" charset="-78"/>
              </a:rPr>
              <a:t>to reduce esophageal motion and eliminate the passing of </a:t>
            </a:r>
            <a:r>
              <a:rPr lang="en-US" b="1" dirty="0" err="1">
                <a:latin typeface="Andalus" pitchFamily="18" charset="-78"/>
                <a:cs typeface="Andalus" pitchFamily="18" charset="-78"/>
              </a:rPr>
              <a:t>ingesta</a:t>
            </a:r>
            <a:r>
              <a:rPr lang="en-US" b="1" dirty="0">
                <a:latin typeface="Andalus" pitchFamily="18" charset="-78"/>
                <a:cs typeface="Andalus" pitchFamily="18" charset="-78"/>
              </a:rPr>
              <a:t> across the surgical site</a:t>
            </a:r>
            <a:r>
              <a:rPr lang="en-US" b="1" dirty="0" smtClean="0">
                <a:latin typeface="Andalus" pitchFamily="18" charset="-78"/>
                <a:cs typeface="Andalus" pitchFamily="18" charset="-78"/>
              </a:rPr>
              <a:t>.</a:t>
            </a:r>
          </a:p>
        </p:txBody>
      </p:sp>
      <p:pic>
        <p:nvPicPr>
          <p:cNvPr id="14338" name="Picture 2" descr="Esophagus | Abdominal Key"/>
          <p:cNvPicPr>
            <a:picLocks noChangeAspect="1" noChangeArrowheads="1"/>
          </p:cNvPicPr>
          <p:nvPr/>
        </p:nvPicPr>
        <p:blipFill>
          <a:blip r:embed="rId2"/>
          <a:srcRect/>
          <a:stretch>
            <a:fillRect/>
          </a:stretch>
        </p:blipFill>
        <p:spPr bwMode="auto">
          <a:xfrm>
            <a:off x="7500958" y="119047"/>
            <a:ext cx="1557536" cy="45243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357826"/>
            <a:ext cx="8786842" cy="1500174"/>
          </a:xfrm>
        </p:spPr>
        <p:txBody>
          <a:bodyPr>
            <a:normAutofit fontScale="85000" lnSpcReduction="20000"/>
          </a:bodyPr>
          <a:lstStyle/>
          <a:p>
            <a:pPr algn="l" rtl="0">
              <a:buNone/>
            </a:pPr>
            <a:r>
              <a:rPr lang="en-US" dirty="0" smtClean="0"/>
              <a:t>	The </a:t>
            </a:r>
            <a:r>
              <a:rPr lang="en-US" dirty="0"/>
              <a:t>clinical signs of vascular ring anomalies are caused primarily by esophageal obstruction</a:t>
            </a:r>
            <a:r>
              <a:rPr lang="en-US" dirty="0" smtClean="0"/>
              <a:t>. </a:t>
            </a:r>
            <a:r>
              <a:rPr lang="en-US" dirty="0"/>
              <a:t>Initially, regurgitation usually occurs soon after eating, but later it may occur at variable time (minutes to hours</a:t>
            </a:r>
            <a:r>
              <a:rPr lang="en-US" dirty="0" smtClean="0"/>
              <a:t>)</a:t>
            </a:r>
            <a:r>
              <a:rPr lang="ar-IQ" dirty="0" smtClean="0"/>
              <a:t>.</a:t>
            </a:r>
            <a:endParaRPr lang="en-US" dirty="0"/>
          </a:p>
        </p:txBody>
      </p:sp>
      <p:pic>
        <p:nvPicPr>
          <p:cNvPr id="13317" name="Picture 5" descr="C:\Users\dell\Dropbox\PC\Desktop\download.jpg"/>
          <p:cNvPicPr>
            <a:picLocks noChangeAspect="1" noChangeArrowheads="1"/>
          </p:cNvPicPr>
          <p:nvPr/>
        </p:nvPicPr>
        <p:blipFill>
          <a:blip r:embed="rId2"/>
          <a:srcRect/>
          <a:stretch>
            <a:fillRect/>
          </a:stretch>
        </p:blipFill>
        <p:spPr bwMode="auto">
          <a:xfrm>
            <a:off x="6085344" y="1928802"/>
            <a:ext cx="3058656" cy="2571768"/>
          </a:xfrm>
          <a:prstGeom prst="rect">
            <a:avLst/>
          </a:prstGeom>
          <a:noFill/>
        </p:spPr>
      </p:pic>
      <p:sp>
        <p:nvSpPr>
          <p:cNvPr id="6" name="مستطيل 5"/>
          <p:cNvSpPr/>
          <p:nvPr/>
        </p:nvSpPr>
        <p:spPr>
          <a:xfrm>
            <a:off x="0" y="-24"/>
            <a:ext cx="9001156" cy="1938992"/>
          </a:xfrm>
          <a:prstGeom prst="rect">
            <a:avLst/>
          </a:prstGeom>
        </p:spPr>
        <p:txBody>
          <a:bodyPr wrap="square">
            <a:spAutoFit/>
          </a:bodyPr>
          <a:lstStyle/>
          <a:p>
            <a:pPr algn="l" rtl="0">
              <a:buNone/>
            </a:pPr>
            <a:r>
              <a:rPr lang="en-US" sz="2400" dirty="0" smtClean="0"/>
              <a:t>DISEASES OF THE ESOPHAGUS</a:t>
            </a:r>
          </a:p>
          <a:p>
            <a:pPr algn="l" rtl="0">
              <a:buNone/>
            </a:pPr>
            <a:r>
              <a:rPr lang="en-US" sz="2400" dirty="0" smtClean="0">
                <a:solidFill>
                  <a:srgbClr val="FF0000"/>
                </a:solidFill>
              </a:rPr>
              <a:t>Vascular Ring Anomalies</a:t>
            </a:r>
          </a:p>
          <a:p>
            <a:pPr algn="l" rtl="0"/>
            <a:r>
              <a:rPr lang="en-US" sz="2400" dirty="0" smtClean="0"/>
              <a:t>Vascular rings are developmental anomalies of the great vessels that result in the encircling of esophagus </a:t>
            </a:r>
            <a:r>
              <a:rPr lang="en-US" sz="2400" dirty="0" smtClean="0"/>
              <a:t>by </a:t>
            </a:r>
            <a:r>
              <a:rPr lang="en-US" sz="2400" dirty="0" smtClean="0"/>
              <a:t>a complete or incomplete ring of vessels.</a:t>
            </a:r>
          </a:p>
        </p:txBody>
      </p:sp>
      <p:sp>
        <p:nvSpPr>
          <p:cNvPr id="7" name="مستطيل 6"/>
          <p:cNvSpPr/>
          <p:nvPr/>
        </p:nvSpPr>
        <p:spPr>
          <a:xfrm>
            <a:off x="214282" y="2000240"/>
            <a:ext cx="5786478" cy="2985433"/>
          </a:xfrm>
          <a:prstGeom prst="rect">
            <a:avLst/>
          </a:prstGeom>
        </p:spPr>
        <p:txBody>
          <a:bodyPr wrap="square">
            <a:spAutoFit/>
          </a:bodyPr>
          <a:lstStyle/>
          <a:p>
            <a:pPr algn="l" rtl="0">
              <a:buNone/>
            </a:pPr>
            <a:r>
              <a:rPr lang="en-US" sz="2800" dirty="0" smtClean="0"/>
              <a:t>*Several types of vascular ring anomalies are described in dogs and cats. The </a:t>
            </a:r>
            <a:r>
              <a:rPr lang="en-US" sz="2800" b="1" dirty="0" smtClean="0"/>
              <a:t>most common</a:t>
            </a:r>
            <a:r>
              <a:rPr lang="en-US" sz="2800" dirty="0" smtClean="0"/>
              <a:t> vascular ring anomaly is persistent </a:t>
            </a:r>
            <a:r>
              <a:rPr lang="en-US" sz="2800" b="1" dirty="0" smtClean="0"/>
              <a:t>right aortic arch with a left </a:t>
            </a:r>
            <a:r>
              <a:rPr lang="en-US" sz="2800" b="1" dirty="0" err="1" smtClean="0"/>
              <a:t>ligamentum</a:t>
            </a:r>
            <a:r>
              <a:rPr lang="en-US" sz="2800" b="1" dirty="0" smtClean="0"/>
              <a:t> </a:t>
            </a:r>
            <a:r>
              <a:rPr lang="en-US" sz="2800" b="1" dirty="0" err="1" smtClean="0"/>
              <a:t>arteriosum</a:t>
            </a:r>
            <a:r>
              <a:rPr lang="en-US" sz="2800" dirty="0" smtClean="0"/>
              <a:t>, </a:t>
            </a:r>
            <a:endParaRPr lang="ar-IQ" sz="2800" dirty="0" smtClean="0"/>
          </a:p>
          <a:p>
            <a:pPr>
              <a:buNone/>
            </a:pPr>
            <a:r>
              <a:rPr lang="ar-IQ" sz="2400" dirty="0" smtClean="0"/>
              <a:t>الشذوذ الأكثر شيوعًا في الحلقة الوعائية هو قوس </a:t>
            </a:r>
            <a:r>
              <a:rPr lang="ar-IQ" sz="2400" dirty="0" err="1" smtClean="0"/>
              <a:t>الأبهر</a:t>
            </a:r>
            <a:r>
              <a:rPr lang="ar-IQ" sz="2400" dirty="0" smtClean="0"/>
              <a:t> الأيمن المستمر مع الرباط الشرياني الأيسر ، </a:t>
            </a:r>
            <a:endParaRPr lang="en-US" sz="24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lstStyle/>
          <a:p>
            <a:pPr algn="l" rtl="0">
              <a:buNone/>
            </a:pPr>
            <a:r>
              <a:rPr lang="en-US" dirty="0" smtClean="0">
                <a:latin typeface="Andalus" pitchFamily="18" charset="-78"/>
                <a:cs typeface="Andalus" pitchFamily="18" charset="-78"/>
              </a:rPr>
              <a:t>Treatment </a:t>
            </a:r>
          </a:p>
          <a:p>
            <a:pPr algn="l" rtl="0">
              <a:buNone/>
            </a:pPr>
            <a:r>
              <a:rPr lang="en-US" dirty="0">
                <a:latin typeface="Andalus" pitchFamily="18" charset="-78"/>
                <a:cs typeface="Andalus" pitchFamily="18" charset="-78"/>
              </a:rPr>
              <a:t>Most vascular ring anomalies can be corrected through </a:t>
            </a:r>
            <a:r>
              <a:rPr lang="en-US" b="1" dirty="0">
                <a:latin typeface="Andalus" pitchFamily="18" charset="-78"/>
                <a:cs typeface="Andalus" pitchFamily="18" charset="-78"/>
              </a:rPr>
              <a:t>a left lateral </a:t>
            </a:r>
            <a:r>
              <a:rPr lang="en-US" b="1" dirty="0" err="1">
                <a:latin typeface="Andalus" pitchFamily="18" charset="-78"/>
                <a:cs typeface="Andalus" pitchFamily="18" charset="-78"/>
              </a:rPr>
              <a:t>thoracotomy</a:t>
            </a:r>
            <a:r>
              <a:rPr lang="en-US" b="1" dirty="0">
                <a:latin typeface="Andalus" pitchFamily="18" charset="-78"/>
                <a:cs typeface="Andalus" pitchFamily="18" charset="-78"/>
              </a:rPr>
              <a:t>.</a:t>
            </a:r>
          </a:p>
          <a:p>
            <a:pPr algn="l" rtl="0">
              <a:buNone/>
            </a:pPr>
            <a:r>
              <a:rPr lang="en-US" b="1" dirty="0">
                <a:latin typeface="Andalus" pitchFamily="18" charset="-78"/>
                <a:cs typeface="Andalus" pitchFamily="18" charset="-78"/>
              </a:rPr>
              <a:t>The </a:t>
            </a:r>
            <a:r>
              <a:rPr lang="en-US" b="1" dirty="0" err="1">
                <a:latin typeface="Andalus" pitchFamily="18" charset="-78"/>
                <a:cs typeface="Andalus" pitchFamily="18" charset="-78"/>
              </a:rPr>
              <a:t>ligamentum</a:t>
            </a:r>
            <a:r>
              <a:rPr lang="en-US" b="1" dirty="0">
                <a:latin typeface="Andalus" pitchFamily="18" charset="-78"/>
                <a:cs typeface="Andalus" pitchFamily="18" charset="-78"/>
              </a:rPr>
              <a:t> </a:t>
            </a:r>
            <a:r>
              <a:rPr lang="en-US" b="1" dirty="0" err="1">
                <a:latin typeface="Andalus" pitchFamily="18" charset="-78"/>
                <a:cs typeface="Andalus" pitchFamily="18" charset="-78"/>
              </a:rPr>
              <a:t>arteriosum</a:t>
            </a:r>
            <a:r>
              <a:rPr lang="en-US" b="1" dirty="0">
                <a:latin typeface="Andalus" pitchFamily="18" charset="-78"/>
                <a:cs typeface="Andalus" pitchFamily="18" charset="-78"/>
              </a:rPr>
              <a:t> is carefully dissected </a:t>
            </a:r>
            <a:r>
              <a:rPr lang="en-US" dirty="0">
                <a:latin typeface="Andalus" pitchFamily="18" charset="-78"/>
                <a:cs typeface="Andalus" pitchFamily="18" charset="-78"/>
              </a:rPr>
              <a:t>from the esophagus with right-angled forceps </a:t>
            </a:r>
            <a:r>
              <a:rPr lang="en-US" dirty="0" smtClean="0">
                <a:latin typeface="Andalus" pitchFamily="18" charset="-78"/>
                <a:cs typeface="Andalus" pitchFamily="18" charset="-78"/>
              </a:rPr>
              <a:t>double </a:t>
            </a:r>
            <a:r>
              <a:rPr lang="en-US" dirty="0" err="1">
                <a:latin typeface="Andalus" pitchFamily="18" charset="-78"/>
                <a:cs typeface="Andalus" pitchFamily="18" charset="-78"/>
              </a:rPr>
              <a:t>ligated</a:t>
            </a:r>
            <a:r>
              <a:rPr lang="en-US" dirty="0">
                <a:latin typeface="Andalus" pitchFamily="18" charset="-78"/>
                <a:cs typeface="Andalus" pitchFamily="18" charset="-78"/>
              </a:rPr>
              <a:t> with silk suture, and transected.</a:t>
            </a:r>
            <a:endParaRPr lang="ar-IQ" dirty="0">
              <a:latin typeface="Andalus" pitchFamily="18" charset="-78"/>
              <a:cs typeface="Andalus" pitchFamily="18" charset="-78"/>
            </a:endParaRPr>
          </a:p>
        </p:txBody>
      </p:sp>
      <p:pic>
        <p:nvPicPr>
          <p:cNvPr id="1027" name="Picture 3"/>
          <p:cNvPicPr>
            <a:picLocks noChangeAspect="1" noChangeArrowheads="1"/>
          </p:cNvPicPr>
          <p:nvPr/>
        </p:nvPicPr>
        <p:blipFill>
          <a:blip r:embed="rId2"/>
          <a:srcRect/>
          <a:stretch>
            <a:fillRect/>
          </a:stretch>
        </p:blipFill>
        <p:spPr bwMode="auto">
          <a:xfrm rot="5400000">
            <a:off x="480700" y="3091145"/>
            <a:ext cx="3286663" cy="4105251"/>
          </a:xfrm>
          <a:prstGeom prst="rect">
            <a:avLst/>
          </a:prstGeom>
          <a:noFill/>
          <a:ln w="9525">
            <a:noFill/>
            <a:miter lim="800000"/>
            <a:headEnd/>
            <a:tailEnd/>
          </a:ln>
          <a:effectLst/>
        </p:spPr>
      </p:pic>
      <p:sp>
        <p:nvSpPr>
          <p:cNvPr id="1028" name="Rectangle 4"/>
          <p:cNvSpPr>
            <a:spLocks noChangeArrowheads="1"/>
          </p:cNvSpPr>
          <p:nvPr/>
        </p:nvSpPr>
        <p:spPr bwMode="auto">
          <a:xfrm>
            <a:off x="4214810" y="3714752"/>
            <a:ext cx="492919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Prognosis</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with surgical correction of persistent right aortic arch with left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ligamentum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arteriosum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in dogs has improved over the past several decades.</a:t>
            </a:r>
            <a:endParaRPr kumimoji="0" lang="en-US" sz="60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142852"/>
            <a:ext cx="5400652" cy="6500858"/>
          </a:xfrm>
        </p:spPr>
        <p:txBody>
          <a:bodyPr>
            <a:normAutofit fontScale="77500" lnSpcReduction="20000"/>
          </a:bodyPr>
          <a:lstStyle/>
          <a:p>
            <a:pPr algn="l" rtl="0">
              <a:buNone/>
            </a:pPr>
            <a:r>
              <a:rPr lang="en-US" dirty="0">
                <a:solidFill>
                  <a:srgbClr val="FF0000"/>
                </a:solidFill>
                <a:latin typeface="Andalus" pitchFamily="18" charset="-78"/>
                <a:cs typeface="Andalus" pitchFamily="18" charset="-78"/>
              </a:rPr>
              <a:t>Congenital Generalized </a:t>
            </a:r>
            <a:r>
              <a:rPr lang="en-US" dirty="0" err="1" smtClean="0">
                <a:solidFill>
                  <a:srgbClr val="FF0000"/>
                </a:solidFill>
                <a:latin typeface="Andalus" pitchFamily="18" charset="-78"/>
                <a:cs typeface="Andalus" pitchFamily="18" charset="-78"/>
              </a:rPr>
              <a:t>Megaesophagus</a:t>
            </a:r>
            <a:endParaRPr lang="en-US" dirty="0" smtClean="0">
              <a:solidFill>
                <a:srgbClr val="FF0000"/>
              </a:solidFill>
              <a:latin typeface="Andalus" pitchFamily="18" charset="-78"/>
              <a:cs typeface="Andalus" pitchFamily="18" charset="-78"/>
            </a:endParaRPr>
          </a:p>
          <a:p>
            <a:pPr algn="l" rtl="0">
              <a:buNone/>
            </a:pPr>
            <a:r>
              <a:rPr lang="en-US" dirty="0" smtClean="0">
                <a:latin typeface="Andalus" pitchFamily="18" charset="-78"/>
                <a:cs typeface="Andalus" pitchFamily="18" charset="-78"/>
              </a:rPr>
              <a:t>Idiopathic</a:t>
            </a:r>
            <a:r>
              <a:rPr lang="ar-IQ" dirty="0" smtClean="0">
                <a:latin typeface="Andalus" pitchFamily="18" charset="-78"/>
                <a:cs typeface="Andalus" pitchFamily="18" charset="-78"/>
              </a:rPr>
              <a:t> مجهول السبب</a:t>
            </a:r>
            <a:r>
              <a:rPr lang="en-US" dirty="0" smtClean="0">
                <a:latin typeface="Andalus" pitchFamily="18" charset="-78"/>
                <a:cs typeface="Andalus" pitchFamily="18" charset="-78"/>
              </a:rPr>
              <a:t> </a:t>
            </a:r>
            <a:r>
              <a:rPr lang="en-US" dirty="0">
                <a:latin typeface="Andalus" pitchFamily="18" charset="-78"/>
                <a:cs typeface="Andalus" pitchFamily="18" charset="-78"/>
              </a:rPr>
              <a:t>congenital total </a:t>
            </a:r>
            <a:r>
              <a:rPr lang="en-US" dirty="0" err="1">
                <a:latin typeface="Andalus" pitchFamily="18" charset="-78"/>
                <a:cs typeface="Andalus" pitchFamily="18" charset="-78"/>
              </a:rPr>
              <a:t>megaesophagus</a:t>
            </a:r>
            <a:r>
              <a:rPr lang="en-US" dirty="0">
                <a:latin typeface="Andalus" pitchFamily="18" charset="-78"/>
                <a:cs typeface="Andalus" pitchFamily="18" charset="-78"/>
              </a:rPr>
              <a:t> is caused by generalized alteration in motor function of the esophagus, possibly from a defect in </a:t>
            </a:r>
            <a:r>
              <a:rPr lang="en-US" dirty="0" err="1">
                <a:latin typeface="Andalus" pitchFamily="18" charset="-78"/>
                <a:cs typeface="Andalus" pitchFamily="18" charset="-78"/>
              </a:rPr>
              <a:t>vagal</a:t>
            </a:r>
            <a:r>
              <a:rPr lang="en-US" dirty="0">
                <a:latin typeface="Andalus" pitchFamily="18" charset="-78"/>
                <a:cs typeface="Andalus" pitchFamily="18" charset="-78"/>
              </a:rPr>
              <a:t> afferent </a:t>
            </a:r>
            <a:r>
              <a:rPr lang="en-US" dirty="0" err="1">
                <a:latin typeface="Andalus" pitchFamily="18" charset="-78"/>
                <a:cs typeface="Andalus" pitchFamily="18" charset="-78"/>
              </a:rPr>
              <a:t>innervation</a:t>
            </a:r>
            <a:r>
              <a:rPr lang="en-US" dirty="0">
                <a:latin typeface="Andalus" pitchFamily="18" charset="-78"/>
                <a:cs typeface="Andalus" pitchFamily="18" charset="-78"/>
              </a:rPr>
              <a:t> of the esophagus, and results in lack of </a:t>
            </a:r>
            <a:r>
              <a:rPr lang="en-US" dirty="0" err="1">
                <a:latin typeface="Andalus" pitchFamily="18" charset="-78"/>
                <a:cs typeface="Andalus" pitchFamily="18" charset="-78"/>
              </a:rPr>
              <a:t>aboral</a:t>
            </a:r>
            <a:r>
              <a:rPr lang="en-US" dirty="0">
                <a:latin typeface="Andalus" pitchFamily="18" charset="-78"/>
                <a:cs typeface="Andalus" pitchFamily="18" charset="-78"/>
              </a:rPr>
              <a:t> propulsion of </a:t>
            </a:r>
            <a:r>
              <a:rPr lang="en-US" dirty="0" smtClean="0">
                <a:latin typeface="Andalus" pitchFamily="18" charset="-78"/>
                <a:cs typeface="Andalus" pitchFamily="18" charset="-78"/>
              </a:rPr>
              <a:t>food</a:t>
            </a:r>
            <a:r>
              <a:rPr lang="ar-IQ" dirty="0" smtClean="0">
                <a:latin typeface="Andalus" pitchFamily="18" charset="-78"/>
                <a:cs typeface="Andalus" pitchFamily="18" charset="-78"/>
              </a:rPr>
              <a:t>نقص </a:t>
            </a:r>
            <a:r>
              <a:rPr lang="ar-IQ" dirty="0">
                <a:latin typeface="Andalus" pitchFamily="18" charset="-78"/>
                <a:cs typeface="Andalus" pitchFamily="18" charset="-78"/>
              </a:rPr>
              <a:t>في دفع الطعام </a:t>
            </a:r>
            <a:r>
              <a:rPr lang="ar-IQ" dirty="0" smtClean="0">
                <a:latin typeface="Andalus" pitchFamily="18" charset="-78"/>
                <a:cs typeface="Andalus" pitchFamily="18" charset="-78"/>
              </a:rPr>
              <a:t>اللاإرادي</a:t>
            </a:r>
            <a:endParaRPr lang="en-US" dirty="0" smtClean="0">
              <a:latin typeface="Andalus" pitchFamily="18" charset="-78"/>
              <a:cs typeface="Andalus" pitchFamily="18" charset="-78"/>
            </a:endParaRP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entire esophagus becomes dilated, and </a:t>
            </a:r>
            <a:r>
              <a:rPr lang="en-US" dirty="0" err="1">
                <a:latin typeface="Andalus" pitchFamily="18" charset="-78"/>
                <a:cs typeface="Andalus" pitchFamily="18" charset="-78"/>
              </a:rPr>
              <a:t>esophagitis</a:t>
            </a:r>
            <a:r>
              <a:rPr lang="en-US" dirty="0">
                <a:latin typeface="Andalus" pitchFamily="18" charset="-78"/>
                <a:cs typeface="Andalus" pitchFamily="18" charset="-78"/>
              </a:rPr>
              <a:t> may develop as a result of fermentation of retained food</a:t>
            </a:r>
            <a:r>
              <a:rPr lang="en-US" dirty="0" smtClean="0">
                <a:latin typeface="Andalus" pitchFamily="18" charset="-78"/>
                <a:cs typeface="Andalus" pitchFamily="18" charset="-78"/>
              </a:rPr>
              <a:t>.</a:t>
            </a:r>
          </a:p>
          <a:p>
            <a:pPr algn="l" rtl="0">
              <a:buNone/>
            </a:pPr>
            <a:r>
              <a:rPr lang="en-US" dirty="0" smtClean="0">
                <a:latin typeface="Andalus" pitchFamily="18" charset="-78"/>
                <a:cs typeface="Andalus" pitchFamily="18" charset="-78"/>
              </a:rPr>
              <a:t>Treatment :</a:t>
            </a:r>
          </a:p>
          <a:p>
            <a:pPr algn="l" rtl="0"/>
            <a:r>
              <a:rPr lang="en-US" dirty="0" err="1">
                <a:latin typeface="Andalus" pitchFamily="18" charset="-78"/>
                <a:cs typeface="Andalus" pitchFamily="18" charset="-78"/>
              </a:rPr>
              <a:t>Esophagodiaphragmatic</a:t>
            </a:r>
            <a:r>
              <a:rPr lang="en-US" dirty="0">
                <a:latin typeface="Andalus" pitchFamily="18" charset="-78"/>
                <a:cs typeface="Andalus" pitchFamily="18" charset="-78"/>
              </a:rPr>
              <a:t> </a:t>
            </a:r>
            <a:r>
              <a:rPr lang="en-US" dirty="0" err="1">
                <a:latin typeface="Andalus" pitchFamily="18" charset="-78"/>
                <a:cs typeface="Andalus" pitchFamily="18" charset="-78"/>
              </a:rPr>
              <a:t>cardioplasty</a:t>
            </a:r>
            <a:r>
              <a:rPr lang="en-US" dirty="0">
                <a:latin typeface="Andalus" pitchFamily="18" charset="-78"/>
                <a:cs typeface="Andalus" pitchFamily="18" charset="-78"/>
              </a:rPr>
              <a:t> using the Torres </a:t>
            </a:r>
            <a:r>
              <a:rPr lang="en-US" dirty="0" smtClean="0">
                <a:latin typeface="Andalus" pitchFamily="18" charset="-78"/>
                <a:cs typeface="Andalus" pitchFamily="18" charset="-78"/>
              </a:rPr>
              <a:t>technique to </a:t>
            </a:r>
            <a:r>
              <a:rPr lang="en-US" dirty="0">
                <a:latin typeface="Andalus" pitchFamily="18" charset="-78"/>
                <a:cs typeface="Andalus" pitchFamily="18" charset="-78"/>
              </a:rPr>
              <a:t>improve esophageal </a:t>
            </a:r>
            <a:r>
              <a:rPr lang="en-US" dirty="0" smtClean="0">
                <a:latin typeface="Andalus" pitchFamily="18" charset="-78"/>
                <a:cs typeface="Andalus" pitchFamily="18" charset="-78"/>
              </a:rPr>
              <a:t>emptying.</a:t>
            </a: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11266" name="Picture 2" descr="Megaesophagus"/>
          <p:cNvPicPr>
            <a:picLocks noChangeAspect="1" noChangeArrowheads="1"/>
          </p:cNvPicPr>
          <p:nvPr/>
        </p:nvPicPr>
        <p:blipFill>
          <a:blip r:embed="rId2"/>
          <a:srcRect/>
          <a:stretch>
            <a:fillRect/>
          </a:stretch>
        </p:blipFill>
        <p:spPr bwMode="auto">
          <a:xfrm>
            <a:off x="5624520" y="285728"/>
            <a:ext cx="3519480" cy="2234359"/>
          </a:xfrm>
          <a:prstGeom prst="rect">
            <a:avLst/>
          </a:prstGeom>
          <a:noFill/>
        </p:spPr>
      </p:pic>
      <p:pic>
        <p:nvPicPr>
          <p:cNvPr id="11268" name="Picture 4" descr="Dilatation of the Esophagus in Small Animals - Digestive System - MSD  Veterinary Manual"/>
          <p:cNvPicPr>
            <a:picLocks noChangeAspect="1" noChangeArrowheads="1"/>
          </p:cNvPicPr>
          <p:nvPr/>
        </p:nvPicPr>
        <p:blipFill>
          <a:blip r:embed="rId3"/>
          <a:srcRect/>
          <a:stretch>
            <a:fillRect/>
          </a:stretch>
        </p:blipFill>
        <p:spPr bwMode="auto">
          <a:xfrm>
            <a:off x="5715008" y="3143248"/>
            <a:ext cx="3361255" cy="342902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214290"/>
            <a:ext cx="8715436" cy="6429420"/>
          </a:xfrm>
        </p:spPr>
        <p:txBody>
          <a:bodyPr>
            <a:normAutofit fontScale="77500" lnSpcReduction="20000"/>
          </a:bodyPr>
          <a:lstStyle/>
          <a:p>
            <a:pPr algn="just" rtl="0">
              <a:buNone/>
            </a:pPr>
            <a:r>
              <a:rPr lang="en-US" dirty="0" err="1">
                <a:solidFill>
                  <a:srgbClr val="FF0000"/>
                </a:solidFill>
                <a:latin typeface="Andalus" pitchFamily="18" charset="-78"/>
                <a:cs typeface="Andalus" pitchFamily="18" charset="-78"/>
              </a:rPr>
              <a:t>Esophagodiaphragmatic</a:t>
            </a:r>
            <a:r>
              <a:rPr lang="en-US" dirty="0">
                <a:solidFill>
                  <a:srgbClr val="FF0000"/>
                </a:solidFill>
                <a:latin typeface="Andalus" pitchFamily="18" charset="-78"/>
                <a:cs typeface="Andalus" pitchFamily="18" charset="-78"/>
              </a:rPr>
              <a:t> </a:t>
            </a:r>
            <a:r>
              <a:rPr lang="en-US" dirty="0" err="1">
                <a:solidFill>
                  <a:srgbClr val="FF0000"/>
                </a:solidFill>
                <a:latin typeface="Andalus" pitchFamily="18" charset="-78"/>
                <a:cs typeface="Andalus" pitchFamily="18" charset="-78"/>
              </a:rPr>
              <a:t>cardioplasty</a:t>
            </a:r>
            <a:endParaRPr lang="en-US" dirty="0" smtClean="0">
              <a:solidFill>
                <a:srgbClr val="FF0000"/>
              </a:solidFill>
              <a:latin typeface="Andalus" pitchFamily="18" charset="-78"/>
              <a:cs typeface="Andalus" pitchFamily="18" charset="-78"/>
            </a:endParaRPr>
          </a:p>
          <a:p>
            <a:pPr algn="just" rtl="0">
              <a:buNone/>
            </a:pPr>
            <a:r>
              <a:rPr lang="en-US" dirty="0" smtClean="0">
                <a:solidFill>
                  <a:srgbClr val="FF0000"/>
                </a:solidFill>
                <a:latin typeface="Andalus" pitchFamily="18" charset="-78"/>
                <a:cs typeface="Andalus" pitchFamily="18" charset="-78"/>
              </a:rPr>
              <a:t>The </a:t>
            </a:r>
            <a:r>
              <a:rPr lang="en-US" dirty="0">
                <a:solidFill>
                  <a:srgbClr val="FF0000"/>
                </a:solidFill>
                <a:latin typeface="Andalus" pitchFamily="18" charset="-78"/>
                <a:cs typeface="Andalus" pitchFamily="18" charset="-78"/>
              </a:rPr>
              <a:t>esophagus was approached through a ninth left </a:t>
            </a:r>
            <a:r>
              <a:rPr lang="en-US" dirty="0" err="1">
                <a:solidFill>
                  <a:srgbClr val="FF0000"/>
                </a:solidFill>
                <a:latin typeface="Andalus" pitchFamily="18" charset="-78"/>
                <a:cs typeface="Andalus" pitchFamily="18" charset="-78"/>
              </a:rPr>
              <a:t>intercostal</a:t>
            </a:r>
            <a:r>
              <a:rPr lang="en-US" dirty="0">
                <a:solidFill>
                  <a:srgbClr val="FF0000"/>
                </a:solidFill>
                <a:latin typeface="Andalus" pitchFamily="18" charset="-78"/>
                <a:cs typeface="Andalus" pitchFamily="18" charset="-78"/>
              </a:rPr>
              <a:t> </a:t>
            </a:r>
            <a:r>
              <a:rPr lang="en-US" dirty="0" err="1">
                <a:solidFill>
                  <a:srgbClr val="FF0000"/>
                </a:solidFill>
                <a:latin typeface="Andalus" pitchFamily="18" charset="-78"/>
                <a:cs typeface="Andalus" pitchFamily="18" charset="-78"/>
              </a:rPr>
              <a:t>thoracotomy</a:t>
            </a:r>
            <a:r>
              <a:rPr lang="en-US" dirty="0">
                <a:solidFill>
                  <a:srgbClr val="FF0000"/>
                </a:solidFill>
                <a:latin typeface="Andalus" pitchFamily="18" charset="-78"/>
                <a:cs typeface="Andalus" pitchFamily="18" charset="-78"/>
              </a:rPr>
              <a:t> and isolated with moistened saline sponges. The </a:t>
            </a:r>
            <a:r>
              <a:rPr lang="en-US" dirty="0" err="1">
                <a:solidFill>
                  <a:srgbClr val="FF0000"/>
                </a:solidFill>
                <a:latin typeface="Andalus" pitchFamily="18" charset="-78"/>
                <a:cs typeface="Andalus" pitchFamily="18" charset="-78"/>
              </a:rPr>
              <a:t>vagus</a:t>
            </a:r>
            <a:r>
              <a:rPr lang="en-US" dirty="0">
                <a:solidFill>
                  <a:srgbClr val="FF0000"/>
                </a:solidFill>
                <a:latin typeface="Andalus" pitchFamily="18" charset="-78"/>
                <a:cs typeface="Andalus" pitchFamily="18" charset="-78"/>
              </a:rPr>
              <a:t> nerves were identified and avoided. The diaphragm was dissected free of the left half of the esophagus at the esophageal hiatus, and a semicircular shaped segment of diaphragmatic muscle (2 to 3 cm wide) was </a:t>
            </a:r>
            <a:r>
              <a:rPr lang="en-US" dirty="0" err="1">
                <a:solidFill>
                  <a:srgbClr val="FF0000"/>
                </a:solidFill>
                <a:latin typeface="Andalus" pitchFamily="18" charset="-78"/>
                <a:cs typeface="Andalus" pitchFamily="18" charset="-78"/>
              </a:rPr>
              <a:t>resected</a:t>
            </a:r>
            <a:r>
              <a:rPr lang="en-US" dirty="0">
                <a:solidFill>
                  <a:srgbClr val="FF0000"/>
                </a:solidFill>
                <a:latin typeface="Andalus" pitchFamily="18" charset="-78"/>
                <a:cs typeface="Andalus" pitchFamily="18" charset="-78"/>
              </a:rPr>
              <a:t>. The new diaphragmatic edge was sutured to the esophagus with full-thickness horizontal mattress sutures of 2-0 polypropylene. A final layer of sutures (3-0 absorbable monofilament) was placed to close </a:t>
            </a:r>
            <a:r>
              <a:rPr lang="en-US" dirty="0" smtClean="0">
                <a:solidFill>
                  <a:srgbClr val="FF0000"/>
                </a:solidFill>
                <a:latin typeface="Andalus" pitchFamily="18" charset="-78"/>
                <a:cs typeface="Andalus" pitchFamily="18" charset="-78"/>
              </a:rPr>
              <a:t>any remaining </a:t>
            </a:r>
            <a:r>
              <a:rPr lang="en-US" dirty="0">
                <a:solidFill>
                  <a:srgbClr val="FF0000"/>
                </a:solidFill>
                <a:latin typeface="Andalus" pitchFamily="18" charset="-78"/>
                <a:cs typeface="Andalus" pitchFamily="18" charset="-78"/>
              </a:rPr>
              <a:t>gaps in the </a:t>
            </a:r>
            <a:r>
              <a:rPr lang="en-US" dirty="0" smtClean="0">
                <a:solidFill>
                  <a:srgbClr val="FF0000"/>
                </a:solidFill>
                <a:latin typeface="Andalus" pitchFamily="18" charset="-78"/>
                <a:cs typeface="Andalus" pitchFamily="18" charset="-78"/>
              </a:rPr>
              <a:t>diaphragm</a:t>
            </a:r>
          </a:p>
          <a:p>
            <a:pPr algn="just" rtl="0">
              <a:buNone/>
            </a:pPr>
            <a:endParaRPr lang="en-US" dirty="0" smtClean="0">
              <a:solidFill>
                <a:srgbClr val="FF0000"/>
              </a:solidFill>
              <a:latin typeface="Andalus" pitchFamily="18" charset="-78"/>
              <a:cs typeface="Andalus" pitchFamily="18" charset="-78"/>
            </a:endParaRPr>
          </a:p>
          <a:p>
            <a:pPr algn="just" rtl="0">
              <a:buNone/>
            </a:pPr>
            <a:r>
              <a:rPr lang="en-US" dirty="0" err="1" smtClean="0">
                <a:solidFill>
                  <a:srgbClr val="FF0000"/>
                </a:solidFill>
                <a:latin typeface="Andalus" pitchFamily="18" charset="-78"/>
                <a:cs typeface="Andalus" pitchFamily="18" charset="-78"/>
              </a:rPr>
              <a:t>cardioplasty</a:t>
            </a:r>
            <a:r>
              <a:rPr lang="en-US" dirty="0" smtClean="0">
                <a:solidFill>
                  <a:srgbClr val="FF0000"/>
                </a:solidFill>
                <a:latin typeface="Andalus" pitchFamily="18" charset="-78"/>
                <a:cs typeface="Andalus" pitchFamily="18" charset="-78"/>
              </a:rPr>
              <a:t> </a:t>
            </a:r>
            <a:r>
              <a:rPr lang="en-US" dirty="0">
                <a:solidFill>
                  <a:srgbClr val="FF0000"/>
                </a:solidFill>
                <a:latin typeface="Andalus" pitchFamily="18" charset="-78"/>
                <a:cs typeface="Andalus" pitchFamily="18" charset="-78"/>
              </a:rPr>
              <a:t>places light tension on the distal esophagus; with contraction and relaxation of the diaphragm during respiration, the </a:t>
            </a:r>
            <a:r>
              <a:rPr lang="en-US" dirty="0" err="1">
                <a:solidFill>
                  <a:srgbClr val="FF0000"/>
                </a:solidFill>
                <a:latin typeface="Andalus" pitchFamily="18" charset="-78"/>
                <a:cs typeface="Andalus" pitchFamily="18" charset="-78"/>
              </a:rPr>
              <a:t>cardia</a:t>
            </a:r>
            <a:r>
              <a:rPr lang="en-US" dirty="0">
                <a:solidFill>
                  <a:srgbClr val="FF0000"/>
                </a:solidFill>
                <a:latin typeface="Andalus" pitchFamily="18" charset="-78"/>
                <a:cs typeface="Andalus" pitchFamily="18" charset="-78"/>
              </a:rPr>
              <a:t> also underwent intermittent contraction and dilatation, resulting in a pumping mechanism that helped drain the esophagus</a:t>
            </a:r>
            <a:r>
              <a:rPr lang="en-US" dirty="0" smtClean="0">
                <a:solidFill>
                  <a:srgbClr val="FF0000"/>
                </a:solidFill>
                <a:latin typeface="Andalus" pitchFamily="18" charset="-78"/>
                <a:cs typeface="Andalus" pitchFamily="18" charset="-78"/>
              </a:rPr>
              <a:t>.</a:t>
            </a:r>
          </a:p>
          <a:p>
            <a:pPr algn="just" rtl="0">
              <a:buNone/>
            </a:pPr>
            <a:endParaRPr lang="en-US" dirty="0" smtClean="0">
              <a:solidFill>
                <a:srgbClr val="FF0000"/>
              </a:solidFill>
              <a:latin typeface="Andalus" pitchFamily="18" charset="-78"/>
              <a:cs typeface="Andalus" pitchFamily="18" charset="-78"/>
            </a:endParaRPr>
          </a:p>
          <a:p>
            <a:pPr algn="just" rtl="0">
              <a:buNone/>
            </a:pPr>
            <a:r>
              <a:rPr lang="en-US" dirty="0" smtClean="0">
                <a:solidFill>
                  <a:srgbClr val="FF0000"/>
                </a:solidFill>
                <a:latin typeface="Andalus" pitchFamily="18" charset="-78"/>
                <a:cs typeface="Andalus" pitchFamily="18" charset="-78"/>
              </a:rPr>
              <a:t>Prognosis : good</a:t>
            </a:r>
          </a:p>
          <a:p>
            <a:pPr algn="just" rtl="0">
              <a:buNone/>
            </a:pPr>
            <a:endParaRPr lang="ar-IQ" dirty="0">
              <a:latin typeface="Andalus" pitchFamily="18" charset="-78"/>
              <a:cs typeface="Andalus" pitchFamily="18" charset="-78"/>
            </a:endParaRPr>
          </a:p>
        </p:txBody>
      </p:sp>
      <p:pic>
        <p:nvPicPr>
          <p:cNvPr id="10242" name="Picture 2" descr="Covid: Disruption to surgery &amp;#39;will affect millions&amp;#39; - BBC News"/>
          <p:cNvPicPr>
            <a:picLocks noChangeAspect="1" noChangeArrowheads="1"/>
          </p:cNvPicPr>
          <p:nvPr/>
        </p:nvPicPr>
        <p:blipFill>
          <a:blip r:embed="rId2"/>
          <a:srcRect/>
          <a:stretch>
            <a:fillRect/>
          </a:stretch>
        </p:blipFill>
        <p:spPr bwMode="auto">
          <a:xfrm>
            <a:off x="6731058" y="5500702"/>
            <a:ext cx="2412974" cy="135729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215106" cy="6643710"/>
          </a:xfrm>
        </p:spPr>
        <p:txBody>
          <a:bodyPr>
            <a:normAutofit fontScale="92500" lnSpcReduction="10000"/>
          </a:bodyPr>
          <a:lstStyle/>
          <a:p>
            <a:pPr algn="l" rtl="0">
              <a:buNone/>
            </a:pPr>
            <a:r>
              <a:rPr lang="en-US" dirty="0">
                <a:solidFill>
                  <a:srgbClr val="FF0000"/>
                </a:solidFill>
                <a:latin typeface="Andalus" pitchFamily="18" charset="-78"/>
                <a:cs typeface="Andalus" pitchFamily="18" charset="-78"/>
              </a:rPr>
              <a:t>Esophageal Foreign </a:t>
            </a:r>
            <a:r>
              <a:rPr lang="en-US" dirty="0" smtClean="0">
                <a:solidFill>
                  <a:srgbClr val="FF0000"/>
                </a:solidFill>
                <a:latin typeface="Andalus" pitchFamily="18" charset="-78"/>
                <a:cs typeface="Andalus" pitchFamily="18" charset="-78"/>
              </a:rPr>
              <a:t>Bodies</a:t>
            </a:r>
          </a:p>
          <a:p>
            <a:pPr algn="l" rtl="0">
              <a:buNone/>
            </a:pPr>
            <a:r>
              <a:rPr lang="en-US" dirty="0">
                <a:latin typeface="Andalus" pitchFamily="18" charset="-78"/>
                <a:cs typeface="Andalus" pitchFamily="18" charset="-78"/>
              </a:rPr>
              <a:t>Esophageal foreign bodies are a </a:t>
            </a:r>
            <a:r>
              <a:rPr lang="en-US" b="1" dirty="0">
                <a:latin typeface="Andalus" pitchFamily="18" charset="-78"/>
                <a:cs typeface="Andalus" pitchFamily="18" charset="-78"/>
              </a:rPr>
              <a:t>common</a:t>
            </a:r>
            <a:r>
              <a:rPr lang="en-US" dirty="0">
                <a:latin typeface="Andalus" pitchFamily="18" charset="-78"/>
                <a:cs typeface="Andalus" pitchFamily="18" charset="-78"/>
              </a:rPr>
              <a:t> problem in dogs and are </a:t>
            </a:r>
            <a:r>
              <a:rPr lang="en-US" b="1" dirty="0">
                <a:latin typeface="Andalus" pitchFamily="18" charset="-78"/>
                <a:cs typeface="Andalus" pitchFamily="18" charset="-78"/>
              </a:rPr>
              <a:t>occasionally</a:t>
            </a:r>
            <a:r>
              <a:rPr lang="en-US" dirty="0">
                <a:latin typeface="Andalus" pitchFamily="18" charset="-78"/>
                <a:cs typeface="Andalus" pitchFamily="18" charset="-78"/>
              </a:rPr>
              <a:t> diagnosed in cats.</a:t>
            </a:r>
            <a:r>
              <a:rPr lang="en-US" b="1" dirty="0">
                <a:latin typeface="Andalus" pitchFamily="18" charset="-78"/>
                <a:cs typeface="Andalus" pitchFamily="18" charset="-78"/>
              </a:rPr>
              <a:t> The most common foreign bodies in dogs are ingested bones</a:t>
            </a:r>
            <a:r>
              <a:rPr lang="en-US" dirty="0">
                <a:latin typeface="Andalus" pitchFamily="18" charset="-78"/>
                <a:cs typeface="Andalus" pitchFamily="18" charset="-78"/>
              </a:rPr>
              <a:t>. In cats, fishhooks, needles, and string foreign bodies are more common. </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Small-breed </a:t>
            </a:r>
            <a:r>
              <a:rPr lang="en-US" dirty="0">
                <a:latin typeface="Andalus" pitchFamily="18" charset="-78"/>
                <a:cs typeface="Andalus" pitchFamily="18" charset="-78"/>
              </a:rPr>
              <a:t>dogs, particularly </a:t>
            </a:r>
            <a:r>
              <a:rPr lang="en-US" b="1" dirty="0">
                <a:latin typeface="Andalus" pitchFamily="18" charset="-78"/>
                <a:cs typeface="Andalus" pitchFamily="18" charset="-78"/>
              </a:rPr>
              <a:t>terrier breeds,</a:t>
            </a:r>
            <a:r>
              <a:rPr lang="en-US" dirty="0">
                <a:latin typeface="Andalus" pitchFamily="18" charset="-78"/>
                <a:cs typeface="Andalus" pitchFamily="18" charset="-78"/>
              </a:rPr>
              <a:t> are most frequently diagnosed with esophageal foreign bodies. </a:t>
            </a:r>
            <a:r>
              <a:rPr lang="en-US" b="1" dirty="0">
                <a:latin typeface="Andalus" pitchFamily="18" charset="-78"/>
                <a:cs typeface="Andalus" pitchFamily="18" charset="-78"/>
              </a:rPr>
              <a:t>Most affected dogs are younger than 3 years of age (64%)</a:t>
            </a:r>
          </a:p>
          <a:p>
            <a:pPr algn="l" rtl="0">
              <a:buNone/>
            </a:pPr>
            <a:endParaRPr lang="en-US" dirty="0" smtClean="0">
              <a:latin typeface="Andalus" pitchFamily="18" charset="-78"/>
              <a:cs typeface="Andalus" pitchFamily="18" charset="-78"/>
            </a:endParaRPr>
          </a:p>
        </p:txBody>
      </p:sp>
      <p:pic>
        <p:nvPicPr>
          <p:cNvPr id="9218" name="Picture 2" descr="Here are 10 of the most popular and adorable terrier breeds of dog | The  Scotsman"/>
          <p:cNvPicPr>
            <a:picLocks noChangeAspect="1" noChangeArrowheads="1"/>
          </p:cNvPicPr>
          <p:nvPr/>
        </p:nvPicPr>
        <p:blipFill>
          <a:blip r:embed="rId2"/>
          <a:srcRect l="28761" r="23000"/>
          <a:stretch>
            <a:fillRect/>
          </a:stretch>
        </p:blipFill>
        <p:spPr bwMode="auto">
          <a:xfrm>
            <a:off x="6215074" y="1565537"/>
            <a:ext cx="2928926" cy="4435231"/>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46" y="0"/>
            <a:ext cx="4214810" cy="511156"/>
          </a:xfrm>
        </p:spPr>
        <p:txBody>
          <a:bodyPr>
            <a:noAutofit/>
          </a:bodyPr>
          <a:lstStyle/>
          <a:p>
            <a:r>
              <a:rPr lang="en-US" sz="2400" dirty="0" smtClean="0">
                <a:solidFill>
                  <a:srgbClr val="FF0000"/>
                </a:solidFill>
              </a:rPr>
              <a:t>Esophageal Foreign Bodies</a:t>
            </a:r>
            <a:endParaRPr lang="ar-IQ" sz="2400" dirty="0"/>
          </a:p>
        </p:txBody>
      </p:sp>
      <p:sp>
        <p:nvSpPr>
          <p:cNvPr id="3" name="عنصر نائب للمحتوى 2"/>
          <p:cNvSpPr>
            <a:spLocks noGrp="1"/>
          </p:cNvSpPr>
          <p:nvPr>
            <p:ph idx="1"/>
          </p:nvPr>
        </p:nvSpPr>
        <p:spPr>
          <a:xfrm>
            <a:off x="0" y="785794"/>
            <a:ext cx="6643702" cy="6072206"/>
          </a:xfrm>
        </p:spPr>
        <p:txBody>
          <a:bodyPr>
            <a:normAutofit fontScale="85000" lnSpcReduction="20000"/>
          </a:bodyPr>
          <a:lstStyle/>
          <a:p>
            <a:pPr algn="l" rtl="0">
              <a:buNone/>
            </a:pPr>
            <a:r>
              <a:rPr lang="en-US" dirty="0" smtClean="0"/>
              <a:t>The </a:t>
            </a:r>
            <a:r>
              <a:rPr lang="en-US" dirty="0" smtClean="0"/>
              <a:t>most classic clinical sign is regurgitation of food within a few minutes of eating.</a:t>
            </a:r>
          </a:p>
          <a:p>
            <a:pPr algn="l" rtl="0">
              <a:buNone/>
            </a:pPr>
            <a:endParaRPr lang="en-US" dirty="0" smtClean="0"/>
          </a:p>
          <a:p>
            <a:pPr algn="l" rtl="0">
              <a:buNone/>
            </a:pPr>
            <a:endParaRPr lang="en-US" dirty="0" smtClean="0"/>
          </a:p>
          <a:p>
            <a:pPr algn="l" rtl="0">
              <a:buNone/>
            </a:pPr>
            <a:r>
              <a:rPr lang="en-US" dirty="0" smtClean="0">
                <a:solidFill>
                  <a:srgbClr val="002060"/>
                </a:solidFill>
              </a:rPr>
              <a:t>Other clinical signs include retching </a:t>
            </a:r>
            <a:r>
              <a:rPr lang="ar-IQ" dirty="0" err="1" smtClean="0">
                <a:solidFill>
                  <a:srgbClr val="002060"/>
                </a:solidFill>
              </a:rPr>
              <a:t>التهوع</a:t>
            </a:r>
            <a:r>
              <a:rPr lang="en-US" dirty="0" smtClean="0">
                <a:solidFill>
                  <a:srgbClr val="002060"/>
                </a:solidFill>
              </a:rPr>
              <a:t>, gagging, excessive salivation, restlessness, lethargy</a:t>
            </a:r>
            <a:r>
              <a:rPr lang="ar-IQ" dirty="0" smtClean="0">
                <a:solidFill>
                  <a:srgbClr val="002060"/>
                </a:solidFill>
              </a:rPr>
              <a:t>، والأرق</a:t>
            </a:r>
            <a:r>
              <a:rPr lang="en-US" dirty="0" smtClean="0">
                <a:solidFill>
                  <a:srgbClr val="002060"/>
                </a:solidFill>
              </a:rPr>
              <a:t>, and </a:t>
            </a:r>
            <a:r>
              <a:rPr lang="en-US" dirty="0" err="1" smtClean="0">
                <a:solidFill>
                  <a:srgbClr val="002060"/>
                </a:solidFill>
              </a:rPr>
              <a:t>inappetence</a:t>
            </a:r>
            <a:endParaRPr lang="en-US" dirty="0" smtClean="0">
              <a:solidFill>
                <a:srgbClr val="002060"/>
              </a:solidFill>
            </a:endParaRPr>
          </a:p>
          <a:p>
            <a:pPr algn="l" rtl="0">
              <a:buNone/>
            </a:pPr>
            <a:endParaRPr lang="en-US" dirty="0" smtClean="0"/>
          </a:p>
          <a:p>
            <a:pPr algn="l" rtl="0">
              <a:buNone/>
            </a:pPr>
            <a:r>
              <a:rPr lang="en-US" dirty="0" smtClean="0"/>
              <a:t>Chronically affected animals may remain bright and alert but have weight loss and periodic</a:t>
            </a:r>
            <a:r>
              <a:rPr lang="ar-IQ" dirty="0" smtClean="0"/>
              <a:t>بشكل دوري</a:t>
            </a:r>
            <a:r>
              <a:rPr lang="en-US" dirty="0" smtClean="0"/>
              <a:t> bouts </a:t>
            </a:r>
            <a:r>
              <a:rPr lang="ar-IQ" dirty="0" smtClean="0"/>
              <a:t>نوبات</a:t>
            </a:r>
            <a:r>
              <a:rPr lang="en-US" dirty="0" smtClean="0"/>
              <a:t>of regurgitation and </a:t>
            </a:r>
            <a:r>
              <a:rPr lang="en-US" dirty="0" err="1" smtClean="0"/>
              <a:t>inappetence</a:t>
            </a:r>
            <a:r>
              <a:rPr lang="en-US" dirty="0" smtClean="0"/>
              <a:t>.</a:t>
            </a:r>
          </a:p>
          <a:p>
            <a:pPr algn="l" rtl="0">
              <a:buNone/>
            </a:pPr>
            <a:endParaRPr lang="en-US" dirty="0" smtClean="0"/>
          </a:p>
          <a:p>
            <a:pPr algn="l" rtl="0">
              <a:buNone/>
            </a:pPr>
            <a:r>
              <a:rPr lang="en-US" dirty="0" smtClean="0"/>
              <a:t>Sharp or chronic foreign bodies can result in esophageal perforation,</a:t>
            </a:r>
          </a:p>
          <a:p>
            <a:pPr algn="l" rtl="0"/>
            <a:endParaRPr lang="ar-IQ" dirty="0"/>
          </a:p>
        </p:txBody>
      </p:sp>
      <p:pic>
        <p:nvPicPr>
          <p:cNvPr id="32770" name="Picture 2" descr="Regurgitation in Dogs - Signs, Causes, Diagnosis, Treatment, Recovery,  Management, Cost"/>
          <p:cNvPicPr>
            <a:picLocks noChangeAspect="1" noChangeArrowheads="1"/>
          </p:cNvPicPr>
          <p:nvPr/>
        </p:nvPicPr>
        <p:blipFill>
          <a:blip r:embed="rId2" cstate="print"/>
          <a:srcRect/>
          <a:stretch>
            <a:fillRect/>
          </a:stretch>
        </p:blipFill>
        <p:spPr bwMode="auto">
          <a:xfrm>
            <a:off x="6429388" y="428604"/>
            <a:ext cx="2678925" cy="1785950"/>
          </a:xfrm>
          <a:prstGeom prst="rect">
            <a:avLst/>
          </a:prstGeom>
          <a:noFill/>
        </p:spPr>
      </p:pic>
      <p:pic>
        <p:nvPicPr>
          <p:cNvPr id="32772" name="Picture 4" descr="Acid Reflux in Dogs: Doggy Heartburn Explained - Dr. Buzby&amp;#39;s ToeGrips for  Dogs"/>
          <p:cNvPicPr>
            <a:picLocks noChangeAspect="1" noChangeArrowheads="1"/>
          </p:cNvPicPr>
          <p:nvPr/>
        </p:nvPicPr>
        <p:blipFill>
          <a:blip r:embed="rId3"/>
          <a:srcRect/>
          <a:stretch>
            <a:fillRect/>
          </a:stretch>
        </p:blipFill>
        <p:spPr bwMode="auto">
          <a:xfrm>
            <a:off x="6393669" y="4857760"/>
            <a:ext cx="2678925" cy="17859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a:bodyPr>
          <a:lstStyle/>
          <a:p>
            <a:pPr algn="l" rtl="0"/>
            <a:r>
              <a:rPr lang="en-US" dirty="0"/>
              <a:t>Physiology of Deglutition</a:t>
            </a:r>
          </a:p>
          <a:p>
            <a:pPr algn="l" rtl="0"/>
            <a:r>
              <a:rPr lang="en-US" i="1" dirty="0"/>
              <a:t>Swallowing, also called deglutition, is the transport of food or water from the mouth to the stomach </a:t>
            </a:r>
            <a:endParaRPr lang="en-US" i="1" dirty="0" smtClean="0"/>
          </a:p>
          <a:p>
            <a:pPr algn="l" rtl="0"/>
            <a:endParaRPr lang="en-US" i="1" dirty="0" smtClean="0"/>
          </a:p>
          <a:p>
            <a:pPr algn="l" rtl="0"/>
            <a:r>
              <a:rPr lang="en-US" dirty="0" smtClean="0"/>
              <a:t>The </a:t>
            </a:r>
            <a:r>
              <a:rPr lang="en-US" dirty="0"/>
              <a:t>entire process of deglutition has been divided into three phases: </a:t>
            </a:r>
          </a:p>
          <a:p>
            <a:pPr marL="514350" indent="-514350" algn="l" rtl="0">
              <a:buAutoNum type="arabicPeriod"/>
            </a:pPr>
            <a:r>
              <a:rPr lang="en-US" dirty="0" err="1"/>
              <a:t>oropharyngeal</a:t>
            </a:r>
            <a:r>
              <a:rPr lang="en-US" dirty="0"/>
              <a:t>, </a:t>
            </a:r>
          </a:p>
          <a:p>
            <a:pPr marL="514350" indent="-514350" algn="l" rtl="0">
              <a:buAutoNum type="arabicPeriod"/>
            </a:pPr>
            <a:r>
              <a:rPr lang="en-US" dirty="0"/>
              <a:t>esophageal, and </a:t>
            </a:r>
          </a:p>
          <a:p>
            <a:pPr marL="514350" indent="-514350" algn="l" rtl="0">
              <a:buAutoNum type="arabicPeriod"/>
            </a:pPr>
            <a:r>
              <a:rPr lang="en-US" dirty="0" err="1"/>
              <a:t>gastroesophageal</a:t>
            </a:r>
            <a:r>
              <a:rPr lang="en-US" dirty="0"/>
              <a:t>.</a:t>
            </a:r>
          </a:p>
          <a:p>
            <a:pPr algn="l" rtl="0">
              <a:buNone/>
            </a:pPr>
            <a:endParaRPr lang="en-US" dirty="0"/>
          </a:p>
          <a:p>
            <a:pPr algn="l" rtl="0">
              <a:buNone/>
            </a:pPr>
            <a:endParaRPr lang="ar-IQ"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71438"/>
            <a:ext cx="8715436" cy="6643710"/>
          </a:xfrm>
        </p:spPr>
        <p:txBody>
          <a:bodyPr>
            <a:normAutofit fontScale="70000" lnSpcReduction="20000"/>
          </a:bodyPr>
          <a:lstStyle/>
          <a:p>
            <a:pPr algn="l" rtl="0"/>
            <a:r>
              <a:rPr lang="en-US" dirty="0"/>
              <a:t>Treatment </a:t>
            </a:r>
          </a:p>
          <a:p>
            <a:pPr algn="l" rtl="0"/>
            <a:r>
              <a:rPr lang="en-US" dirty="0"/>
              <a:t>An initial attempt should be made to extract the foreign body with </a:t>
            </a:r>
            <a:r>
              <a:rPr lang="en-US" b="1" dirty="0"/>
              <a:t>endoscopy</a:t>
            </a:r>
            <a:r>
              <a:rPr lang="en-US" dirty="0"/>
              <a:t> using grasping forceps. </a:t>
            </a:r>
          </a:p>
          <a:p>
            <a:pPr rtl="0">
              <a:buNone/>
            </a:pPr>
            <a:r>
              <a:rPr lang="ar-IQ" dirty="0"/>
              <a:t>يجب القيام بمحاولة أولية لاستخراج الجسم الغريب بالتنظير الداخلي أو التنظير </a:t>
            </a:r>
            <a:r>
              <a:rPr lang="ar-IQ" dirty="0" err="1"/>
              <a:t>الفلوري</a:t>
            </a:r>
            <a:r>
              <a:rPr lang="ar-IQ" dirty="0"/>
              <a:t> باستخدام ملقط </a:t>
            </a:r>
            <a:r>
              <a:rPr lang="ar-IQ" dirty="0" smtClean="0"/>
              <a:t>الإمساك</a:t>
            </a:r>
          </a:p>
          <a:p>
            <a:pPr algn="l" rtl="0">
              <a:buNone/>
            </a:pPr>
            <a:r>
              <a:rPr lang="ar-IQ" dirty="0"/>
              <a:t> </a:t>
            </a:r>
            <a:endParaRPr lang="en-US" dirty="0"/>
          </a:p>
          <a:p>
            <a:pPr algn="l" rtl="0">
              <a:buNone/>
            </a:pPr>
            <a:r>
              <a:rPr lang="en-US" b="1" dirty="0" smtClean="0"/>
              <a:t>the firmly lodged foreign body should not be forced because </a:t>
            </a:r>
            <a:r>
              <a:rPr lang="en-US" b="1" dirty="0"/>
              <a:t>this may induce or enlarge a perforation. </a:t>
            </a:r>
            <a:r>
              <a:rPr lang="en-US" dirty="0"/>
              <a:t>Then Surgical repair of perforations should be considered</a:t>
            </a:r>
          </a:p>
          <a:p>
            <a:pPr rtl="0">
              <a:buNone/>
            </a:pPr>
            <a:r>
              <a:rPr lang="ar-IQ" dirty="0"/>
              <a:t>لا ينبغي إجبار الجسم الغريب المستقر بقوة لأن هذا قد يؤدي إلى حدوث ثقب أو تكبيره.</a:t>
            </a:r>
            <a:endParaRPr lang="en-US" dirty="0"/>
          </a:p>
          <a:p>
            <a:pPr algn="l" rtl="0">
              <a:buNone/>
            </a:pPr>
            <a:endParaRPr lang="en-US" dirty="0"/>
          </a:p>
          <a:p>
            <a:pPr algn="l" rtl="0">
              <a:buNone/>
            </a:pPr>
            <a:r>
              <a:rPr lang="en-US" dirty="0"/>
              <a:t>Esophageal foreign bodies should be surgically removed when </a:t>
            </a:r>
            <a:endParaRPr lang="en-US" dirty="0" smtClean="0"/>
          </a:p>
          <a:p>
            <a:pPr marL="514350" indent="-514350" algn="l" rtl="0">
              <a:buAutoNum type="arabicPeriod"/>
            </a:pPr>
            <a:r>
              <a:rPr lang="en-US" dirty="0" smtClean="0"/>
              <a:t>retrieval </a:t>
            </a:r>
            <a:r>
              <a:rPr lang="en-US" dirty="0"/>
              <a:t>or advancement of the foreign body fails or </a:t>
            </a:r>
            <a:endParaRPr lang="en-US" dirty="0" smtClean="0"/>
          </a:p>
          <a:p>
            <a:pPr marL="514350" indent="-514350" algn="l" rtl="0">
              <a:buAutoNum type="arabicPeriod"/>
            </a:pPr>
            <a:r>
              <a:rPr lang="en-US" dirty="0" smtClean="0"/>
              <a:t>when </a:t>
            </a:r>
            <a:r>
              <a:rPr lang="en-US" dirty="0"/>
              <a:t>forceps extraction presents a significant risk for laceration of the esophagus or major vessels</a:t>
            </a:r>
          </a:p>
          <a:p>
            <a:pPr rtl="0">
              <a:buNone/>
            </a:pPr>
            <a:r>
              <a:rPr lang="ar-IQ" dirty="0"/>
              <a:t>يجب إزالة الأجسام الغريبة من المريء جراحيًا عند فشل استرجاع أو تقدم الجسم الغريب أو عندما يمثل استخراج الملقط خطرًا كبيرًا على تمزق المريء أو الأوعية الرئيسية</a:t>
            </a:r>
            <a:endParaRPr lang="en-US" dirty="0"/>
          </a:p>
          <a:p>
            <a:pPr algn="l" rtl="0">
              <a:buNone/>
            </a:pPr>
            <a:r>
              <a:rPr lang="en-US" b="1" dirty="0"/>
              <a:t>Prognosis</a:t>
            </a:r>
          </a:p>
          <a:p>
            <a:pPr algn="l" rtl="0">
              <a:buNone/>
            </a:pPr>
            <a:r>
              <a:rPr lang="en-US" dirty="0"/>
              <a:t>The prognosis after foreign body removal is generally excellent except in cases of thoracic esophageal perforation</a:t>
            </a:r>
          </a:p>
          <a:p>
            <a:pPr algn="l" rtl="0"/>
            <a:endParaRPr lang="ar-IQ"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143668" cy="6357982"/>
          </a:xfrm>
        </p:spPr>
        <p:txBody>
          <a:bodyPr>
            <a:normAutofit fontScale="70000" lnSpcReduction="20000"/>
          </a:bodyPr>
          <a:lstStyle/>
          <a:p>
            <a:pPr algn="l" rtl="0">
              <a:buNone/>
            </a:pPr>
            <a:r>
              <a:rPr lang="en-US" dirty="0">
                <a:solidFill>
                  <a:srgbClr val="FF0000"/>
                </a:solidFill>
              </a:rPr>
              <a:t>Esophageal Lacerations</a:t>
            </a:r>
          </a:p>
          <a:p>
            <a:pPr algn="l" rtl="0">
              <a:buNone/>
            </a:pPr>
            <a:r>
              <a:rPr lang="en-US" dirty="0"/>
              <a:t>Esophageal lacerations are most commonly caused by penetrating esophageal foreign bodies. The most common injury is a penetrating stick injury in dogs that carry, chew, or retrieve sticks. Esophageal stick injuries generally occur in the cervical esophagus</a:t>
            </a:r>
            <a:r>
              <a:rPr lang="en-US" dirty="0" smtClean="0"/>
              <a:t>.</a:t>
            </a:r>
          </a:p>
          <a:p>
            <a:pPr algn="l" rtl="0">
              <a:buNone/>
            </a:pPr>
            <a:r>
              <a:rPr lang="en-US" dirty="0"/>
              <a:t>Esophageal lacerations can also occur with external trauma such as bite wounds</a:t>
            </a:r>
          </a:p>
          <a:p>
            <a:pPr algn="l" rtl="0">
              <a:buNone/>
            </a:pPr>
            <a:r>
              <a:rPr lang="en-US" dirty="0"/>
              <a:t>Treatment</a:t>
            </a:r>
          </a:p>
          <a:p>
            <a:pPr algn="l" rtl="0">
              <a:buNone/>
            </a:pPr>
            <a:r>
              <a:rPr lang="en-US" dirty="0"/>
              <a:t>Foreign material is </a:t>
            </a:r>
            <a:r>
              <a:rPr lang="en-US" dirty="0" smtClean="0"/>
              <a:t>removed </a:t>
            </a:r>
            <a:r>
              <a:rPr lang="en-US" dirty="0" err="1" smtClean="0"/>
              <a:t>surgicaly</a:t>
            </a:r>
            <a:r>
              <a:rPr lang="en-US" dirty="0"/>
              <a:t>, the esophageal laceration is minimally </a:t>
            </a:r>
            <a:r>
              <a:rPr lang="en-US" dirty="0" err="1"/>
              <a:t>debrided</a:t>
            </a:r>
            <a:r>
              <a:rPr lang="en-US" dirty="0"/>
              <a:t>, and a single- or double layered closure performed. The surgical site is </a:t>
            </a:r>
            <a:r>
              <a:rPr lang="en-US" dirty="0" err="1"/>
              <a:t>lavaged</a:t>
            </a:r>
            <a:r>
              <a:rPr lang="en-US" dirty="0"/>
              <a:t> before closure, and a closed suction drain can be placed.</a:t>
            </a:r>
          </a:p>
          <a:p>
            <a:pPr algn="l" rtl="0">
              <a:buNone/>
            </a:pPr>
            <a:endParaRPr lang="en-US" dirty="0"/>
          </a:p>
          <a:p>
            <a:pPr algn="l" rtl="0"/>
            <a:r>
              <a:rPr lang="en-US" dirty="0"/>
              <a:t>Acute esophageal penetrating injuries have a poorer prognosis</a:t>
            </a:r>
          </a:p>
          <a:p>
            <a:pPr algn="l" rtl="0"/>
            <a:r>
              <a:rPr lang="en-US" dirty="0"/>
              <a:t> </a:t>
            </a:r>
          </a:p>
          <a:p>
            <a:pPr algn="l" rtl="0">
              <a:buNone/>
            </a:pPr>
            <a:endParaRPr lang="en-US" dirty="0"/>
          </a:p>
          <a:p>
            <a:pPr algn="l" rtl="0"/>
            <a:endParaRPr lang="ar-IQ" dirty="0"/>
          </a:p>
        </p:txBody>
      </p:sp>
      <p:pic>
        <p:nvPicPr>
          <p:cNvPr id="7170" name="Picture 2" descr="Esophageal Perforation in a Labrador Retriever | atdove.org"/>
          <p:cNvPicPr>
            <a:picLocks noChangeAspect="1" noChangeArrowheads="1"/>
          </p:cNvPicPr>
          <p:nvPr/>
        </p:nvPicPr>
        <p:blipFill>
          <a:blip r:embed="rId2" cstate="print"/>
          <a:srcRect/>
          <a:stretch>
            <a:fillRect/>
          </a:stretch>
        </p:blipFill>
        <p:spPr bwMode="auto">
          <a:xfrm>
            <a:off x="6215074" y="3696892"/>
            <a:ext cx="2928926" cy="2196695"/>
          </a:xfrm>
          <a:prstGeom prst="rect">
            <a:avLst/>
          </a:prstGeom>
          <a:noFill/>
        </p:spPr>
      </p:pic>
      <p:pic>
        <p:nvPicPr>
          <p:cNvPr id="7172" name="Picture 4" descr="Chewed Stick Pieces Can Get Stuck in the Dog&amp;#39;s Head - TuftsYourDog"/>
          <p:cNvPicPr>
            <a:picLocks noChangeAspect="1" noChangeArrowheads="1"/>
          </p:cNvPicPr>
          <p:nvPr/>
        </p:nvPicPr>
        <p:blipFill>
          <a:blip r:embed="rId3"/>
          <a:srcRect/>
          <a:stretch>
            <a:fillRect/>
          </a:stretch>
        </p:blipFill>
        <p:spPr bwMode="auto">
          <a:xfrm>
            <a:off x="6286512" y="714356"/>
            <a:ext cx="2826542" cy="1881032"/>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500306"/>
            <a:ext cx="8858280" cy="4357694"/>
          </a:xfrm>
        </p:spPr>
        <p:txBody>
          <a:bodyPr>
            <a:normAutofit fontScale="77500" lnSpcReduction="20000"/>
          </a:bodyPr>
          <a:lstStyle/>
          <a:p>
            <a:pPr algn="l" rtl="0">
              <a:buNone/>
            </a:pPr>
            <a:r>
              <a:rPr lang="en-US" dirty="0" smtClean="0">
                <a:latin typeface="Andalus" pitchFamily="18" charset="-78"/>
                <a:cs typeface="Andalus" pitchFamily="18" charset="-78"/>
              </a:rPr>
              <a:t>A </a:t>
            </a:r>
            <a:r>
              <a:rPr lang="en-US" dirty="0" err="1">
                <a:latin typeface="Andalus" pitchFamily="18" charset="-78"/>
                <a:cs typeface="Andalus" pitchFamily="18" charset="-78"/>
              </a:rPr>
              <a:t>pulsion</a:t>
            </a:r>
            <a:r>
              <a:rPr lang="en-US" dirty="0">
                <a:latin typeface="Andalus" pitchFamily="18" charset="-78"/>
                <a:cs typeface="Andalus" pitchFamily="18" charset="-78"/>
              </a:rPr>
              <a:t> </a:t>
            </a:r>
            <a:r>
              <a:rPr lang="en-US" dirty="0" err="1">
                <a:latin typeface="Andalus" pitchFamily="18" charset="-78"/>
                <a:cs typeface="Andalus" pitchFamily="18" charset="-78"/>
              </a:rPr>
              <a:t>diverticulum</a:t>
            </a:r>
            <a:r>
              <a:rPr lang="en-US" dirty="0">
                <a:latin typeface="Andalus" pitchFamily="18" charset="-78"/>
                <a:cs typeface="Andalus" pitchFamily="18" charset="-78"/>
              </a:rPr>
              <a:t> is an </a:t>
            </a:r>
            <a:r>
              <a:rPr lang="en-US" dirty="0" err="1">
                <a:latin typeface="Andalus" pitchFamily="18" charset="-78"/>
                <a:cs typeface="Andalus" pitchFamily="18" charset="-78"/>
              </a:rPr>
              <a:t>outpouching</a:t>
            </a:r>
            <a:r>
              <a:rPr lang="en-US" dirty="0">
                <a:latin typeface="Andalus" pitchFamily="18" charset="-78"/>
                <a:cs typeface="Andalus" pitchFamily="18" charset="-78"/>
              </a:rPr>
              <a:t> of mucosa that </a:t>
            </a:r>
            <a:r>
              <a:rPr lang="en-US" dirty="0" err="1">
                <a:latin typeface="Andalus" pitchFamily="18" charset="-78"/>
                <a:cs typeface="Andalus" pitchFamily="18" charset="-78"/>
              </a:rPr>
              <a:t>herniates</a:t>
            </a:r>
            <a:r>
              <a:rPr lang="en-US" dirty="0">
                <a:latin typeface="Andalus" pitchFamily="18" charset="-78"/>
                <a:cs typeface="Andalus" pitchFamily="18" charset="-78"/>
              </a:rPr>
              <a:t> through a defect in the tunica </a:t>
            </a:r>
            <a:r>
              <a:rPr lang="en-US" dirty="0" err="1">
                <a:latin typeface="Andalus" pitchFamily="18" charset="-78"/>
                <a:cs typeface="Andalus" pitchFamily="18" charset="-78"/>
              </a:rPr>
              <a:t>muscularis</a:t>
            </a:r>
            <a:r>
              <a:rPr lang="en-US" dirty="0">
                <a:latin typeface="Andalus" pitchFamily="18" charset="-78"/>
                <a:cs typeface="Andalus" pitchFamily="18" charset="-78"/>
              </a:rPr>
              <a:t>. It is thought to be caused by increased luminal pressure as a result of a mechanical (e.g., foreign body or stricture) or functional esophageal obstruction</a:t>
            </a:r>
            <a:r>
              <a:rPr lang="ar-IQ" dirty="0" smtClean="0">
                <a:latin typeface="Andalus" pitchFamily="18" charset="-78"/>
                <a:cs typeface="Andalus" pitchFamily="18" charset="-78"/>
              </a:rPr>
              <a:t>..</a:t>
            </a:r>
            <a:endParaRPr lang="en-US" dirty="0" smtClean="0">
              <a:latin typeface="Andalus" pitchFamily="18" charset="-78"/>
              <a:cs typeface="Andalus" pitchFamily="18" charset="-78"/>
            </a:endParaRPr>
          </a:p>
          <a:p>
            <a:pPr algn="l" rtl="0">
              <a:buNone/>
            </a:pPr>
            <a:r>
              <a:rPr lang="en-US" dirty="0">
                <a:latin typeface="Andalus" pitchFamily="18" charset="-78"/>
                <a:cs typeface="Andalus" pitchFamily="18" charset="-78"/>
              </a:rPr>
              <a:t>A traction </a:t>
            </a:r>
            <a:r>
              <a:rPr lang="en-US" dirty="0" err="1">
                <a:latin typeface="Andalus" pitchFamily="18" charset="-78"/>
                <a:cs typeface="Andalus" pitchFamily="18" charset="-78"/>
              </a:rPr>
              <a:t>diverticulum</a:t>
            </a:r>
            <a:r>
              <a:rPr lang="en-US" dirty="0">
                <a:latin typeface="Andalus" pitchFamily="18" charset="-78"/>
                <a:cs typeface="Andalus" pitchFamily="18" charset="-78"/>
              </a:rPr>
              <a:t> is a full-thickness deviation of the esophageal wall</a:t>
            </a:r>
            <a:r>
              <a:rPr lang="ar-IQ" dirty="0" smtClean="0">
                <a:latin typeface="Andalus" pitchFamily="18" charset="-78"/>
                <a:cs typeface="Andalus" pitchFamily="18" charset="-78"/>
              </a:rPr>
              <a:t>.</a:t>
            </a:r>
            <a:r>
              <a:rPr lang="en-US" dirty="0">
                <a:latin typeface="Andalus" pitchFamily="18" charset="-78"/>
                <a:cs typeface="Andalus" pitchFamily="18" charset="-78"/>
              </a:rPr>
              <a:t> The term traction refers to the assumed pathogenesis, namely inflammation in an adjacent organ causing formation of an adhesion. Subsequent contraction of the adhesion pulls the esophagus outward to form a </a:t>
            </a:r>
            <a:r>
              <a:rPr lang="en-US" dirty="0" smtClean="0">
                <a:latin typeface="Andalus" pitchFamily="18" charset="-78"/>
                <a:cs typeface="Andalus" pitchFamily="18" charset="-78"/>
              </a:rPr>
              <a:t>pouch</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a:latin typeface="Andalus" pitchFamily="18" charset="-78"/>
                <a:cs typeface="Andalus" pitchFamily="18" charset="-78"/>
              </a:rPr>
              <a:t>diverticulum</a:t>
            </a:r>
            <a:r>
              <a:rPr lang="en-US" dirty="0">
                <a:latin typeface="Andalus" pitchFamily="18" charset="-78"/>
                <a:cs typeface="Andalus" pitchFamily="18" charset="-78"/>
              </a:rPr>
              <a:t> can become impacted with </a:t>
            </a:r>
            <a:r>
              <a:rPr lang="en-US" dirty="0" err="1">
                <a:latin typeface="Andalus" pitchFamily="18" charset="-78"/>
                <a:cs typeface="Andalus" pitchFamily="18" charset="-78"/>
              </a:rPr>
              <a:t>ingesta</a:t>
            </a:r>
            <a:r>
              <a:rPr lang="en-US" dirty="0">
                <a:latin typeface="Andalus" pitchFamily="18" charset="-78"/>
                <a:cs typeface="Andalus" pitchFamily="18" charset="-78"/>
              </a:rPr>
              <a:t>, distorting and obstructing the esophageal </a:t>
            </a:r>
            <a:r>
              <a:rPr lang="en-US" dirty="0" smtClean="0">
                <a:latin typeface="Andalus" pitchFamily="18" charset="-78"/>
                <a:cs typeface="Andalus" pitchFamily="18" charset="-78"/>
              </a:rPr>
              <a:t>lumen</a:t>
            </a:r>
            <a:endParaRPr lang="ar-IQ" dirty="0" smtClean="0">
              <a:latin typeface="Andalus" pitchFamily="18" charset="-78"/>
              <a:cs typeface="Andalus" pitchFamily="18" charset="-78"/>
            </a:endParaRPr>
          </a:p>
        </p:txBody>
      </p:sp>
      <p:pic>
        <p:nvPicPr>
          <p:cNvPr id="6146" name="Picture 2" descr="Pathology Final: Gastrointestinal Tract Flashcards | Quizlet"/>
          <p:cNvPicPr>
            <a:picLocks noChangeAspect="1" noChangeArrowheads="1"/>
          </p:cNvPicPr>
          <p:nvPr/>
        </p:nvPicPr>
        <p:blipFill>
          <a:blip r:embed="rId2"/>
          <a:srcRect t="11678" b="27009"/>
          <a:stretch>
            <a:fillRect/>
          </a:stretch>
        </p:blipFill>
        <p:spPr bwMode="auto">
          <a:xfrm>
            <a:off x="5524508" y="0"/>
            <a:ext cx="3619492" cy="1500198"/>
          </a:xfrm>
          <a:prstGeom prst="rect">
            <a:avLst/>
          </a:prstGeom>
          <a:noFill/>
        </p:spPr>
      </p:pic>
      <p:sp>
        <p:nvSpPr>
          <p:cNvPr id="4" name="مستطيل 3"/>
          <p:cNvSpPr/>
          <p:nvPr/>
        </p:nvSpPr>
        <p:spPr>
          <a:xfrm>
            <a:off x="0" y="214290"/>
            <a:ext cx="5715008" cy="2062103"/>
          </a:xfrm>
          <a:prstGeom prst="rect">
            <a:avLst/>
          </a:prstGeom>
        </p:spPr>
        <p:txBody>
          <a:bodyPr wrap="square">
            <a:spAutoFit/>
          </a:bodyPr>
          <a:lstStyle/>
          <a:p>
            <a:pPr algn="l" rtl="0">
              <a:buNone/>
            </a:pPr>
            <a:r>
              <a:rPr lang="en-US" sz="3200" dirty="0" smtClean="0"/>
              <a:t>Esophageal </a:t>
            </a:r>
            <a:r>
              <a:rPr lang="en-US" sz="3200" dirty="0" err="1" smtClean="0"/>
              <a:t>Diverticula</a:t>
            </a:r>
            <a:endParaRPr lang="en-US" sz="3200" dirty="0" smtClean="0"/>
          </a:p>
          <a:p>
            <a:pPr algn="l" rtl="0">
              <a:buNone/>
            </a:pPr>
            <a:r>
              <a:rPr lang="en-US" sz="2400" dirty="0" smtClean="0"/>
              <a:t>Esophageal </a:t>
            </a:r>
            <a:r>
              <a:rPr lang="en-US" sz="2400" dirty="0" err="1" smtClean="0"/>
              <a:t>diverticula</a:t>
            </a:r>
            <a:r>
              <a:rPr lang="en-US" sz="2400" dirty="0" smtClean="0"/>
              <a:t> are rare in dogs and cats</a:t>
            </a:r>
            <a:r>
              <a:rPr lang="ar-IQ" sz="2400" dirty="0" smtClean="0"/>
              <a:t>.</a:t>
            </a:r>
            <a:endParaRPr lang="en-US" sz="2400" dirty="0" smtClean="0"/>
          </a:p>
          <a:p>
            <a:pPr algn="l" rtl="0">
              <a:buNone/>
            </a:pPr>
            <a:r>
              <a:rPr lang="en-US" sz="2400" dirty="0" err="1" smtClean="0"/>
              <a:t>Diverticula</a:t>
            </a:r>
            <a:r>
              <a:rPr lang="en-US" sz="2400" dirty="0" smtClean="0"/>
              <a:t> are divided into </a:t>
            </a:r>
            <a:r>
              <a:rPr lang="en-US" sz="2400" dirty="0" err="1" smtClean="0"/>
              <a:t>pulsion</a:t>
            </a:r>
            <a:r>
              <a:rPr lang="en-US" sz="2400" dirty="0" smtClean="0"/>
              <a:t> and traction types</a:t>
            </a:r>
            <a:r>
              <a:rPr lang="ar-IQ" sz="2400" dirty="0" smtClean="0"/>
              <a:t>. </a:t>
            </a:r>
            <a:endParaRPr lang="ar-IQ"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01122" cy="4500594"/>
          </a:xfrm>
        </p:spPr>
        <p:txBody>
          <a:bodyPr>
            <a:normAutofit fontScale="92500" lnSpcReduction="20000"/>
          </a:bodyPr>
          <a:lstStyle/>
          <a:p>
            <a:pPr algn="l" rtl="0">
              <a:buNone/>
            </a:pPr>
            <a:r>
              <a:rPr lang="en-US" b="1" i="1" dirty="0"/>
              <a:t>Treatment</a:t>
            </a:r>
            <a:endParaRPr lang="en-US" dirty="0"/>
          </a:p>
          <a:p>
            <a:pPr algn="l" rtl="0">
              <a:buNone/>
            </a:pPr>
            <a:r>
              <a:rPr lang="en-US" dirty="0"/>
              <a:t>Small </a:t>
            </a:r>
            <a:r>
              <a:rPr lang="en-US" dirty="0" err="1"/>
              <a:t>diverticula</a:t>
            </a:r>
            <a:r>
              <a:rPr lang="en-US" dirty="0"/>
              <a:t> may be treated conservatively by feeding a gruel-type diet with the animal in an upright position</a:t>
            </a:r>
          </a:p>
          <a:p>
            <a:pPr algn="r">
              <a:buNone/>
            </a:pPr>
            <a:r>
              <a:rPr lang="ar-IQ" dirty="0"/>
              <a:t>يمكن معالجة </a:t>
            </a:r>
            <a:r>
              <a:rPr lang="ar-IQ" dirty="0" err="1"/>
              <a:t>الرتج</a:t>
            </a:r>
            <a:r>
              <a:rPr lang="ar-IQ" dirty="0"/>
              <a:t> الصغير بشكل وقائي عن طريق تغذية نظام غذائي من نوع العصيدة مع الحيوان في وضع رأسي</a:t>
            </a:r>
            <a:endParaRPr lang="en-US" dirty="0"/>
          </a:p>
          <a:p>
            <a:pPr algn="l" rtl="0">
              <a:buNone/>
            </a:pPr>
            <a:r>
              <a:rPr lang="en-US" dirty="0"/>
              <a:t>Large </a:t>
            </a:r>
            <a:r>
              <a:rPr lang="en-US" dirty="0" err="1"/>
              <a:t>diverticula</a:t>
            </a:r>
            <a:r>
              <a:rPr lang="en-US" dirty="0"/>
              <a:t> generally require surgical management. Excision of the </a:t>
            </a:r>
            <a:r>
              <a:rPr lang="en-US" dirty="0" err="1"/>
              <a:t>diverticulum</a:t>
            </a:r>
            <a:r>
              <a:rPr lang="en-US" dirty="0"/>
              <a:t> (</a:t>
            </a:r>
            <a:r>
              <a:rPr lang="en-US" dirty="0" err="1"/>
              <a:t>diverticulectomy</a:t>
            </a:r>
            <a:r>
              <a:rPr lang="en-US" dirty="0"/>
              <a:t>)</a:t>
            </a:r>
          </a:p>
          <a:p>
            <a:pPr algn="l" rtl="0">
              <a:buNone/>
            </a:pPr>
            <a:r>
              <a:rPr lang="en-US" dirty="0"/>
              <a:t> </a:t>
            </a:r>
          </a:p>
          <a:p>
            <a:pPr algn="l" rtl="0">
              <a:buNone/>
            </a:pPr>
            <a:endParaRPr lang="ar-IQ" dirty="0"/>
          </a:p>
        </p:txBody>
      </p:sp>
      <p:pic>
        <p:nvPicPr>
          <p:cNvPr id="5122" name="Picture 2" descr="Zenker&amp;#39;s Diverticulum | LHSC"/>
          <p:cNvPicPr>
            <a:picLocks noChangeAspect="1" noChangeArrowheads="1"/>
          </p:cNvPicPr>
          <p:nvPr/>
        </p:nvPicPr>
        <p:blipFill>
          <a:blip r:embed="rId2"/>
          <a:srcRect/>
          <a:stretch>
            <a:fillRect/>
          </a:stretch>
        </p:blipFill>
        <p:spPr bwMode="auto">
          <a:xfrm>
            <a:off x="4857752" y="4644534"/>
            <a:ext cx="4048117" cy="221346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6929454" cy="6215106"/>
          </a:xfrm>
        </p:spPr>
        <p:txBody>
          <a:bodyPr>
            <a:normAutofit fontScale="85000" lnSpcReduction="10000"/>
          </a:bodyPr>
          <a:lstStyle/>
          <a:p>
            <a:pPr algn="l" rtl="0">
              <a:buNone/>
            </a:pPr>
            <a:r>
              <a:rPr lang="en-US" dirty="0">
                <a:solidFill>
                  <a:srgbClr val="FF0000"/>
                </a:solidFill>
                <a:latin typeface="Andalus" pitchFamily="18" charset="-78"/>
                <a:cs typeface="Andalus" pitchFamily="18" charset="-78"/>
              </a:rPr>
              <a:t>Esophageal Fistulae</a:t>
            </a:r>
          </a:p>
          <a:p>
            <a:pPr algn="l" rtl="0">
              <a:buNone/>
            </a:pPr>
            <a:r>
              <a:rPr lang="en-US" dirty="0">
                <a:latin typeface="Andalus" pitchFamily="18" charset="-78"/>
                <a:cs typeface="Andalus" pitchFamily="18" charset="-78"/>
              </a:rPr>
              <a:t>An esophageal fistula is an abnormal communication between the esophagus and the trachea, bronchus, lung parenchyma, or (less commonly) the skin. </a:t>
            </a:r>
            <a:endParaRPr lang="en-US" dirty="0" smtClean="0">
              <a:latin typeface="Andalus" pitchFamily="18" charset="-78"/>
              <a:cs typeface="Andalus" pitchFamily="18" charset="-78"/>
            </a:endParaRP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Esophageal </a:t>
            </a:r>
            <a:r>
              <a:rPr lang="en-US" dirty="0">
                <a:latin typeface="Andalus" pitchFamily="18" charset="-78"/>
                <a:cs typeface="Andalus" pitchFamily="18" charset="-78"/>
              </a:rPr>
              <a:t>fistulae may be either congenital or acquired.</a:t>
            </a:r>
          </a:p>
          <a:p>
            <a:pPr algn="l" rtl="0">
              <a:buNone/>
            </a:pPr>
            <a:r>
              <a:rPr lang="en-US" dirty="0" smtClean="0">
                <a:latin typeface="Andalus" pitchFamily="18" charset="-78"/>
                <a:cs typeface="Andalus" pitchFamily="18" charset="-78"/>
              </a:rPr>
              <a:t>most </a:t>
            </a:r>
            <a:r>
              <a:rPr lang="en-US" dirty="0">
                <a:latin typeface="Andalus" pitchFamily="18" charset="-78"/>
                <a:cs typeface="Andalus" pitchFamily="18" charset="-78"/>
              </a:rPr>
              <a:t>acquired fistulae are secondary to esophageal foreign bodies</a:t>
            </a:r>
          </a:p>
          <a:p>
            <a:pPr algn="l" rtl="0">
              <a:buNone/>
            </a:pPr>
            <a:r>
              <a:rPr lang="en-US" dirty="0">
                <a:latin typeface="Andalus" pitchFamily="18" charset="-78"/>
                <a:cs typeface="Andalus" pitchFamily="18" charset="-78"/>
              </a:rPr>
              <a:t>The most common clinical sign is </a:t>
            </a:r>
            <a:r>
              <a:rPr lang="en-US" b="1" dirty="0">
                <a:latin typeface="Andalus" pitchFamily="18" charset="-78"/>
                <a:cs typeface="Andalus" pitchFamily="18" charset="-78"/>
              </a:rPr>
              <a:t>coughing, which may be associated with drinking liquids.</a:t>
            </a:r>
            <a:r>
              <a:rPr lang="en-US" dirty="0">
                <a:latin typeface="Andalus" pitchFamily="18" charset="-78"/>
                <a:cs typeface="Andalus" pitchFamily="18" charset="-78"/>
              </a:rPr>
              <a:t> Other clinical signs include regurgitation, lethargy, anorexia, </a:t>
            </a:r>
            <a:r>
              <a:rPr lang="en-US" dirty="0" err="1" smtClean="0">
                <a:latin typeface="Andalus" pitchFamily="18" charset="-78"/>
                <a:cs typeface="Andalus" pitchFamily="18" charset="-78"/>
              </a:rPr>
              <a:t>dyspnea</a:t>
            </a:r>
            <a:r>
              <a:rPr lang="en-US" dirty="0">
                <a:latin typeface="Andalus" pitchFamily="18" charset="-78"/>
                <a:cs typeface="Andalus" pitchFamily="18" charset="-78"/>
              </a:rPr>
              <a:t>, and weight loss.</a:t>
            </a:r>
          </a:p>
          <a:p>
            <a:pPr algn="l" rtl="0">
              <a:buNone/>
            </a:pPr>
            <a:endParaRPr lang="ar-IQ" dirty="0">
              <a:latin typeface="Andalus" pitchFamily="18" charset="-78"/>
              <a:cs typeface="Andalus" pitchFamily="18" charset="-78"/>
            </a:endParaRPr>
          </a:p>
        </p:txBody>
      </p:sp>
      <p:pic>
        <p:nvPicPr>
          <p:cNvPr id="4098" name="Picture 2" descr="Homo sapiens diseases - Gastro-intestinal apparatus"/>
          <p:cNvPicPr>
            <a:picLocks noChangeAspect="1" noChangeArrowheads="1"/>
          </p:cNvPicPr>
          <p:nvPr/>
        </p:nvPicPr>
        <p:blipFill>
          <a:blip r:embed="rId2"/>
          <a:srcRect l="79412" b="34171"/>
          <a:stretch>
            <a:fillRect/>
          </a:stretch>
        </p:blipFill>
        <p:spPr bwMode="auto">
          <a:xfrm>
            <a:off x="7519136" y="0"/>
            <a:ext cx="1624864" cy="2857520"/>
          </a:xfrm>
          <a:prstGeom prst="rect">
            <a:avLst/>
          </a:prstGeom>
          <a:noFill/>
        </p:spPr>
      </p:pic>
      <p:pic>
        <p:nvPicPr>
          <p:cNvPr id="4100" name="Picture 4" descr="IIIAFFECTIONS OF THE ESOPHAGUS IOBSTRUCTION OF THE ESOPHAGUS"/>
          <p:cNvPicPr>
            <a:picLocks noChangeAspect="1" noChangeArrowheads="1"/>
          </p:cNvPicPr>
          <p:nvPr/>
        </p:nvPicPr>
        <p:blipFill>
          <a:blip r:embed="rId3"/>
          <a:srcRect l="33334" t="36111" r="9375"/>
          <a:stretch>
            <a:fillRect/>
          </a:stretch>
        </p:blipFill>
        <p:spPr bwMode="auto">
          <a:xfrm>
            <a:off x="6643702" y="4143380"/>
            <a:ext cx="2500298" cy="209115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5357850" cy="6357982"/>
          </a:xfrm>
        </p:spPr>
        <p:txBody>
          <a:bodyPr/>
          <a:lstStyle/>
          <a:p>
            <a:pPr algn="l" rtl="0">
              <a:buNone/>
            </a:pPr>
            <a:r>
              <a:rPr lang="en-US" dirty="0">
                <a:latin typeface="Andalus" pitchFamily="18" charset="-78"/>
                <a:cs typeface="Andalus" pitchFamily="18" charset="-78"/>
              </a:rPr>
              <a:t>Treatment and Prognosis</a:t>
            </a:r>
          </a:p>
          <a:p>
            <a:pPr algn="l" rtl="0">
              <a:buNone/>
            </a:pPr>
            <a:r>
              <a:rPr lang="en-US" dirty="0">
                <a:latin typeface="Andalus" pitchFamily="18" charset="-78"/>
                <a:cs typeface="Andalus" pitchFamily="18" charset="-78"/>
              </a:rPr>
              <a:t>Esophageal fistulae require surgical management. The esophageal defect can usually be closed primarily, although more extensive resection and reconstruction techniques may be </a:t>
            </a:r>
            <a:r>
              <a:rPr lang="en-US" dirty="0" smtClean="0">
                <a:latin typeface="Andalus" pitchFamily="18" charset="-78"/>
                <a:cs typeface="Andalus" pitchFamily="18" charset="-78"/>
              </a:rPr>
              <a:t>required.</a:t>
            </a:r>
          </a:p>
          <a:p>
            <a:pPr algn="l" rtl="0">
              <a:buNone/>
            </a:pP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3074" name="Picture 2" descr="PDF) Management of a congenital tracheoesophageal fistula in a young  Spanish water dog"/>
          <p:cNvPicPr>
            <a:picLocks noChangeAspect="1" noChangeArrowheads="1"/>
          </p:cNvPicPr>
          <p:nvPr/>
        </p:nvPicPr>
        <p:blipFill>
          <a:blip r:embed="rId2"/>
          <a:srcRect/>
          <a:stretch>
            <a:fillRect/>
          </a:stretch>
        </p:blipFill>
        <p:spPr bwMode="auto">
          <a:xfrm>
            <a:off x="5143504" y="2857496"/>
            <a:ext cx="3786214" cy="378621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8472518" cy="2928958"/>
          </a:xfrm>
        </p:spPr>
        <p:txBody>
          <a:bodyPr>
            <a:normAutofit fontScale="85000" lnSpcReduction="20000"/>
          </a:bodyPr>
          <a:lstStyle/>
          <a:p>
            <a:pPr algn="l" rtl="0">
              <a:buNone/>
            </a:pPr>
            <a:r>
              <a:rPr lang="en-US" dirty="0">
                <a:solidFill>
                  <a:srgbClr val="FF0000"/>
                </a:solidFill>
              </a:rPr>
              <a:t>Esophageal </a:t>
            </a:r>
            <a:r>
              <a:rPr lang="en-US" dirty="0" err="1">
                <a:solidFill>
                  <a:srgbClr val="FF0000"/>
                </a:solidFill>
              </a:rPr>
              <a:t>Neoplasia</a:t>
            </a:r>
            <a:endParaRPr lang="en-US" dirty="0">
              <a:solidFill>
                <a:srgbClr val="FF0000"/>
              </a:solidFill>
            </a:endParaRPr>
          </a:p>
          <a:p>
            <a:pPr algn="l" rtl="0">
              <a:buNone/>
            </a:pPr>
            <a:r>
              <a:rPr lang="en-US" dirty="0"/>
              <a:t>Esophageal </a:t>
            </a:r>
            <a:r>
              <a:rPr lang="en-US" dirty="0" err="1"/>
              <a:t>neoplasia</a:t>
            </a:r>
            <a:r>
              <a:rPr lang="en-US" dirty="0"/>
              <a:t> in dogs and cats is rare.</a:t>
            </a:r>
          </a:p>
          <a:p>
            <a:pPr algn="l" rtl="0">
              <a:buNone/>
            </a:pPr>
            <a:r>
              <a:rPr lang="en-US" dirty="0"/>
              <a:t>In dogs and cats, the most commonly reported primary esophageal tumors include </a:t>
            </a:r>
            <a:r>
              <a:rPr lang="en-US" b="1" dirty="0" err="1"/>
              <a:t>squamous</a:t>
            </a:r>
            <a:r>
              <a:rPr lang="en-US" b="1" dirty="0"/>
              <a:t> cell carcinoma,</a:t>
            </a:r>
          </a:p>
          <a:p>
            <a:pPr algn="l" rtl="0">
              <a:buNone/>
            </a:pPr>
            <a:r>
              <a:rPr lang="en-US" b="1" i="1" dirty="0"/>
              <a:t>Clinical Signs</a:t>
            </a:r>
            <a:endParaRPr lang="en-US" dirty="0"/>
          </a:p>
          <a:p>
            <a:pPr algn="l" rtl="0">
              <a:buNone/>
            </a:pPr>
            <a:r>
              <a:rPr lang="en-US" dirty="0"/>
              <a:t>The most common clinical sign is regurgitation or vomiting</a:t>
            </a:r>
          </a:p>
          <a:p>
            <a:pPr algn="l" rtl="0">
              <a:buNone/>
            </a:pPr>
            <a:r>
              <a:rPr lang="en-US" dirty="0"/>
              <a:t> </a:t>
            </a:r>
          </a:p>
          <a:p>
            <a:pPr algn="l">
              <a:buNone/>
            </a:pPr>
            <a:endParaRPr lang="ar-IQ" dirty="0"/>
          </a:p>
        </p:txBody>
      </p:sp>
      <p:pic>
        <p:nvPicPr>
          <p:cNvPr id="2050" name="Picture 2" descr="Esophageal Cancer - The National Canine Cancer Foundation"/>
          <p:cNvPicPr>
            <a:picLocks noChangeAspect="1" noChangeArrowheads="1"/>
          </p:cNvPicPr>
          <p:nvPr/>
        </p:nvPicPr>
        <p:blipFill>
          <a:blip r:embed="rId2"/>
          <a:srcRect/>
          <a:stretch>
            <a:fillRect/>
          </a:stretch>
        </p:blipFill>
        <p:spPr bwMode="auto">
          <a:xfrm>
            <a:off x="928662" y="2928934"/>
            <a:ext cx="7286676" cy="3754163"/>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786874" cy="6286544"/>
          </a:xfrm>
        </p:spPr>
        <p:txBody>
          <a:bodyPr>
            <a:normAutofit fontScale="85000" lnSpcReduction="20000"/>
          </a:bodyPr>
          <a:lstStyle/>
          <a:p>
            <a:pPr algn="l" rtl="0">
              <a:buNone/>
            </a:pPr>
            <a:r>
              <a:rPr lang="en-US" i="1" dirty="0"/>
              <a:t>T</a:t>
            </a:r>
            <a:r>
              <a:rPr lang="en-US" i="1" dirty="0">
                <a:solidFill>
                  <a:srgbClr val="C00000"/>
                </a:solidFill>
              </a:rPr>
              <a:t>he </a:t>
            </a:r>
            <a:r>
              <a:rPr lang="en-US" i="1" dirty="0" err="1">
                <a:solidFill>
                  <a:srgbClr val="C00000"/>
                </a:solidFill>
              </a:rPr>
              <a:t>oropharyngeal</a:t>
            </a:r>
            <a:r>
              <a:rPr lang="en-US" i="1" dirty="0">
                <a:solidFill>
                  <a:srgbClr val="C00000"/>
                </a:solidFill>
              </a:rPr>
              <a:t> phase </a:t>
            </a:r>
            <a:r>
              <a:rPr lang="en-US" i="1" dirty="0"/>
              <a:t>has been further subdivided into the oral, pharyngeal, and </a:t>
            </a:r>
            <a:r>
              <a:rPr lang="en-US" i="1" dirty="0" err="1"/>
              <a:t>pharyngoesophageal</a:t>
            </a:r>
            <a:r>
              <a:rPr lang="en-US" i="1" dirty="0"/>
              <a:t> stages</a:t>
            </a:r>
            <a:r>
              <a:rPr lang="en-US" dirty="0"/>
              <a:t>.</a:t>
            </a:r>
          </a:p>
          <a:p>
            <a:pPr algn="l" rtl="0">
              <a:buNone/>
            </a:pPr>
            <a:endParaRPr lang="en-US" dirty="0"/>
          </a:p>
          <a:p>
            <a:pPr marL="514350" indent="-514350" algn="l" rtl="0">
              <a:buAutoNum type="arabicPeriod"/>
            </a:pPr>
            <a:r>
              <a:rPr lang="en-US" dirty="0">
                <a:solidFill>
                  <a:srgbClr val="C00000"/>
                </a:solidFill>
              </a:rPr>
              <a:t>The oral stage </a:t>
            </a:r>
            <a:r>
              <a:rPr lang="en-US" dirty="0"/>
              <a:t>involves formation of a food bolus by compression of food between the tongue and palate. The bolus is then propelled toward the base of the tongue at the entrance of the pharynx.</a:t>
            </a:r>
          </a:p>
          <a:p>
            <a:pPr marL="0" indent="0" algn="l" rtl="0">
              <a:buNone/>
            </a:pPr>
            <a:endParaRPr lang="en-US" i="1" dirty="0"/>
          </a:p>
          <a:p>
            <a:pPr algn="l" rtl="0">
              <a:buNone/>
            </a:pPr>
            <a:endParaRPr lang="en-US" dirty="0"/>
          </a:p>
          <a:p>
            <a:pPr algn="l" rtl="0">
              <a:buNone/>
            </a:pPr>
            <a:r>
              <a:rPr lang="en-US" dirty="0"/>
              <a:t>2. The bolus at the base of the tongue stimulates the reflex</a:t>
            </a:r>
            <a:r>
              <a:rPr lang="en-US" dirty="0">
                <a:solidFill>
                  <a:srgbClr val="C00000"/>
                </a:solidFill>
              </a:rPr>
              <a:t> pharyngeal stage of deglutition.</a:t>
            </a:r>
            <a:r>
              <a:rPr lang="en-US" dirty="0"/>
              <a:t> The tongue and pharyngeal constrictor muscles transport the food bolus through the pharynx through a </a:t>
            </a:r>
            <a:r>
              <a:rPr lang="en-US" b="1" dirty="0"/>
              <a:t>peristaltic-like manner.</a:t>
            </a:r>
          </a:p>
          <a:p>
            <a:pPr algn="l" rtl="0">
              <a:buNone/>
            </a:pPr>
            <a:endParaRPr lang="en-US" dirty="0"/>
          </a:p>
          <a:p>
            <a:pPr marL="0" indent="0" algn="l" rtl="0">
              <a:buNone/>
            </a:pPr>
            <a:r>
              <a:rPr lang="en-US" b="1" i="1" dirty="0"/>
              <a:t>To prevent food from entering the airway, the epiglottis covers the glottis, and the soft palate presses against the pharyngeal wall to block the entrance to the </a:t>
            </a:r>
            <a:r>
              <a:rPr lang="en-US" b="1" i="1" dirty="0" err="1"/>
              <a:t>nasopharynx</a:t>
            </a:r>
            <a:r>
              <a:rPr lang="en-US" b="1" i="1" dirty="0"/>
              <a:t>.</a:t>
            </a:r>
          </a:p>
          <a:p>
            <a:pPr algn="l" rtl="0"/>
            <a:endParaRPr lang="en-US" dirty="0"/>
          </a:p>
          <a:p>
            <a:pPr algn="l" rtl="0"/>
            <a:endParaRPr lang="en-US" dirty="0"/>
          </a:p>
          <a:p>
            <a:pPr algn="l" rtl="0"/>
            <a:endParaRPr lang="en-US" dirty="0"/>
          </a:p>
          <a:p>
            <a:pPr algn="l" rtl="0"/>
            <a:endParaRPr lang="en-US" dirty="0"/>
          </a:p>
          <a:p>
            <a:pPr algn="l" rtl="0">
              <a:buNone/>
            </a:pPr>
            <a:endParaRPr lang="ar-IQ"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20000"/>
          </a:bodyPr>
          <a:lstStyle/>
          <a:p>
            <a:pPr algn="l" rtl="0">
              <a:buNone/>
            </a:pPr>
            <a:endParaRPr lang="en-US" i="1" dirty="0"/>
          </a:p>
          <a:p>
            <a:pPr algn="l" rtl="0">
              <a:buNone/>
            </a:pPr>
            <a:r>
              <a:rPr lang="en-US" dirty="0"/>
              <a:t>3. The passage of food from the pharynx through the </a:t>
            </a:r>
            <a:r>
              <a:rPr lang="en-US" dirty="0" err="1"/>
              <a:t>cricopharyngeal</a:t>
            </a:r>
            <a:r>
              <a:rPr lang="en-US" dirty="0"/>
              <a:t> sphincter and into the esophagus is </a:t>
            </a:r>
            <a:r>
              <a:rPr lang="en-US" dirty="0">
                <a:solidFill>
                  <a:srgbClr val="C00000"/>
                </a:solidFill>
              </a:rPr>
              <a:t>the </a:t>
            </a:r>
            <a:r>
              <a:rPr lang="en-US" dirty="0" err="1">
                <a:solidFill>
                  <a:srgbClr val="C00000"/>
                </a:solidFill>
              </a:rPr>
              <a:t>pharyngoesophageal</a:t>
            </a:r>
            <a:r>
              <a:rPr lang="en-US" dirty="0">
                <a:solidFill>
                  <a:srgbClr val="C00000"/>
                </a:solidFill>
              </a:rPr>
              <a:t> stage of deglutition</a:t>
            </a:r>
            <a:r>
              <a:rPr lang="en-US" dirty="0"/>
              <a:t>.</a:t>
            </a:r>
          </a:p>
          <a:p>
            <a:pPr algn="l" rtl="0">
              <a:buNone/>
            </a:pPr>
            <a:endParaRPr lang="en-US" dirty="0"/>
          </a:p>
          <a:p>
            <a:pPr algn="l" rtl="0"/>
            <a:r>
              <a:rPr lang="en-US" dirty="0"/>
              <a:t>Relaxation of the sphincter starts as soon as the pharyngeal muscles begin constriction. The degree of sphincter opening varies with the size and consistency of the bolus.</a:t>
            </a:r>
          </a:p>
          <a:p>
            <a:pPr algn="l" rtl="0">
              <a:buNone/>
            </a:pPr>
            <a:endParaRPr lang="en-US" dirty="0"/>
          </a:p>
          <a:p>
            <a:pPr algn="l" rtl="0">
              <a:buNone/>
            </a:pPr>
            <a:r>
              <a:rPr lang="en-US" dirty="0"/>
              <a:t>The </a:t>
            </a:r>
            <a:r>
              <a:rPr lang="en-US" dirty="0" err="1"/>
              <a:t>pharyngoesophageal</a:t>
            </a:r>
            <a:r>
              <a:rPr lang="en-US" dirty="0"/>
              <a:t> stage terminates with closure of the sphincter and relaxation of the pharyngeal constrictor muscles. </a:t>
            </a:r>
            <a:endParaRPr lang="ar-IQ"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8229600" cy="6286544"/>
          </a:xfrm>
        </p:spPr>
        <p:txBody>
          <a:bodyPr>
            <a:normAutofit fontScale="92500" lnSpcReduction="10000"/>
          </a:bodyPr>
          <a:lstStyle/>
          <a:p>
            <a:pPr algn="l" rtl="0"/>
            <a:r>
              <a:rPr lang="en-US" dirty="0"/>
              <a:t>GENERAL CONSIDERATIONS</a:t>
            </a:r>
          </a:p>
          <a:p>
            <a:pPr algn="l" rtl="0"/>
            <a:r>
              <a:rPr lang="en-US" dirty="0"/>
              <a:t>Clinical Signs and Diagnostics</a:t>
            </a:r>
          </a:p>
          <a:p>
            <a:pPr algn="l" rtl="0"/>
            <a:r>
              <a:rPr lang="en-US" dirty="0"/>
              <a:t>General clinical signs of oral disease include </a:t>
            </a:r>
          </a:p>
          <a:p>
            <a:pPr marL="514350" indent="-514350" algn="l" rtl="0">
              <a:buAutoNum type="arabicPeriod"/>
            </a:pPr>
            <a:r>
              <a:rPr lang="en-US" dirty="0" err="1">
                <a:solidFill>
                  <a:srgbClr val="C00000"/>
                </a:solidFill>
              </a:rPr>
              <a:t>ptyalism</a:t>
            </a:r>
            <a:r>
              <a:rPr lang="en-US" dirty="0">
                <a:solidFill>
                  <a:srgbClr val="C00000"/>
                </a:solidFill>
              </a:rPr>
              <a:t> </a:t>
            </a:r>
            <a:r>
              <a:rPr lang="en-US" dirty="0"/>
              <a:t>(an abnormal and excessive secretion of saliva.), </a:t>
            </a:r>
          </a:p>
          <a:p>
            <a:pPr marL="514350" indent="-514350" algn="l" rtl="0">
              <a:buAutoNum type="arabicPeriod"/>
            </a:pPr>
            <a:r>
              <a:rPr lang="en-US" dirty="0" err="1">
                <a:solidFill>
                  <a:srgbClr val="C00000"/>
                </a:solidFill>
              </a:rPr>
              <a:t>dysphagia</a:t>
            </a:r>
            <a:r>
              <a:rPr lang="en-US" dirty="0"/>
              <a:t> (a difficulty in swallowing ),</a:t>
            </a:r>
          </a:p>
          <a:p>
            <a:pPr marL="514350" indent="-514350" algn="l" rtl="0">
              <a:buAutoNum type="arabicPeriod"/>
            </a:pPr>
            <a:r>
              <a:rPr lang="en-US" dirty="0" err="1">
                <a:solidFill>
                  <a:srgbClr val="C00000"/>
                </a:solidFill>
              </a:rPr>
              <a:t>inappetence</a:t>
            </a:r>
            <a:r>
              <a:rPr lang="en-US" dirty="0"/>
              <a:t> (reduction or complete loss of appetite), </a:t>
            </a:r>
          </a:p>
          <a:p>
            <a:pPr marL="514350" indent="-514350" algn="l" rtl="0">
              <a:buAutoNum type="arabicPeriod"/>
            </a:pPr>
            <a:r>
              <a:rPr lang="en-US" dirty="0">
                <a:solidFill>
                  <a:srgbClr val="C00000"/>
                </a:solidFill>
              </a:rPr>
              <a:t>weight loss</a:t>
            </a:r>
            <a:r>
              <a:rPr lang="en-US" dirty="0"/>
              <a:t>, </a:t>
            </a:r>
          </a:p>
          <a:p>
            <a:pPr marL="514350" indent="-514350" algn="l" rtl="0">
              <a:buAutoNum type="arabicPeriod"/>
            </a:pPr>
            <a:r>
              <a:rPr lang="en-US" dirty="0">
                <a:solidFill>
                  <a:srgbClr val="C00000"/>
                </a:solidFill>
              </a:rPr>
              <a:t>pain</a:t>
            </a:r>
            <a:r>
              <a:rPr lang="en-US" dirty="0"/>
              <a:t>, </a:t>
            </a:r>
          </a:p>
          <a:p>
            <a:pPr marL="514350" indent="-514350" algn="l" rtl="0">
              <a:buAutoNum type="arabicPeriod"/>
            </a:pPr>
            <a:r>
              <a:rPr lang="en-US" dirty="0">
                <a:solidFill>
                  <a:srgbClr val="C00000"/>
                </a:solidFill>
              </a:rPr>
              <a:t>halitosis</a:t>
            </a:r>
            <a:r>
              <a:rPr lang="en-US" dirty="0"/>
              <a:t> (Bad mouth smell), and  </a:t>
            </a:r>
          </a:p>
          <a:p>
            <a:pPr marL="514350" indent="-514350" algn="l" rtl="0">
              <a:buAutoNum type="arabicPeriod"/>
            </a:pPr>
            <a:r>
              <a:rPr lang="en-US" dirty="0">
                <a:solidFill>
                  <a:srgbClr val="C00000"/>
                </a:solidFill>
              </a:rPr>
              <a:t>oral hemorrhage</a:t>
            </a:r>
            <a:r>
              <a:rPr lang="en-US" dirty="0"/>
              <a:t>.</a:t>
            </a:r>
          </a:p>
          <a:p>
            <a:pPr algn="l" rtl="0">
              <a:buNone/>
            </a:pPr>
            <a:endParaRPr lang="en-US" dirty="0"/>
          </a:p>
          <a:p>
            <a:pPr algn="l" rtl="0">
              <a:buNone/>
            </a:pPr>
            <a:endParaRPr lang="ar-IQ"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57166"/>
            <a:ext cx="5972188" cy="6286544"/>
          </a:xfrm>
        </p:spPr>
        <p:txBody>
          <a:bodyPr>
            <a:normAutofit/>
          </a:bodyPr>
          <a:lstStyle/>
          <a:p>
            <a:pPr algn="l" rtl="0"/>
            <a:endParaRPr lang="en-US" dirty="0"/>
          </a:p>
          <a:p>
            <a:pPr algn="l" rtl="0"/>
            <a:r>
              <a:rPr lang="en-US" dirty="0"/>
              <a:t>In patients known or suspected to have </a:t>
            </a:r>
            <a:r>
              <a:rPr lang="en-US" i="1" dirty="0"/>
              <a:t>oral </a:t>
            </a:r>
            <a:r>
              <a:rPr lang="en-US" i="1" dirty="0" err="1"/>
              <a:t>neoplasia</a:t>
            </a:r>
            <a:r>
              <a:rPr lang="en-US" dirty="0"/>
              <a:t>, </a:t>
            </a:r>
            <a:r>
              <a:rPr lang="en-US" dirty="0" err="1"/>
              <a:t>cytologic</a:t>
            </a:r>
            <a:r>
              <a:rPr lang="en-US" dirty="0"/>
              <a:t> evaluation of </a:t>
            </a:r>
            <a:r>
              <a:rPr lang="en-US" i="1" dirty="0"/>
              <a:t>fine needle aspirates taken from </a:t>
            </a:r>
            <a:r>
              <a:rPr lang="en-US" b="1" i="1" dirty="0" err="1"/>
              <a:t>mandibular</a:t>
            </a:r>
            <a:r>
              <a:rPr lang="en-US" b="1" i="1" dirty="0"/>
              <a:t> lymph nodes </a:t>
            </a:r>
            <a:r>
              <a:rPr lang="en-US" i="1" dirty="0"/>
              <a:t>is recommended</a:t>
            </a:r>
            <a:r>
              <a:rPr lang="en-US" dirty="0"/>
              <a:t>. </a:t>
            </a:r>
          </a:p>
          <a:p>
            <a:pPr algn="l" rtl="0">
              <a:buNone/>
            </a:pPr>
            <a:r>
              <a:rPr lang="en-US" dirty="0"/>
              <a:t> </a:t>
            </a:r>
          </a:p>
          <a:p>
            <a:pPr algn="l" rtl="0"/>
            <a:r>
              <a:rPr lang="en-US" i="1" dirty="0" smtClean="0"/>
              <a:t>Medial retropharyngeal lymph nodes</a:t>
            </a:r>
            <a:r>
              <a:rPr lang="en-US" dirty="0" smtClean="0"/>
              <a:t> are palpable only </a:t>
            </a:r>
            <a:r>
              <a:rPr lang="en-US" i="1" dirty="0" smtClean="0"/>
              <a:t>when they are significantly enlarged</a:t>
            </a:r>
            <a:r>
              <a:rPr lang="en-US" dirty="0" smtClean="0"/>
              <a:t>.</a:t>
            </a:r>
          </a:p>
          <a:p>
            <a:pPr algn="l" rtl="0">
              <a:buNone/>
            </a:pPr>
            <a:endParaRPr lang="en-US" dirty="0"/>
          </a:p>
          <a:p>
            <a:pPr algn="l" rtl="0">
              <a:buNone/>
            </a:pPr>
            <a:endParaRPr lang="ar-IQ" dirty="0"/>
          </a:p>
        </p:txBody>
      </p:sp>
      <p:pic>
        <p:nvPicPr>
          <p:cNvPr id="4" name="Picture 2" descr="Enlarged Lymph Nodes in Dogs &amp;amp; Cats – A Swelling Not to Be Ignored!"/>
          <p:cNvPicPr>
            <a:picLocks noChangeAspect="1" noChangeArrowheads="1"/>
          </p:cNvPicPr>
          <p:nvPr/>
        </p:nvPicPr>
        <p:blipFill>
          <a:blip r:embed="rId2"/>
          <a:srcRect/>
          <a:stretch>
            <a:fillRect/>
          </a:stretch>
        </p:blipFill>
        <p:spPr bwMode="auto">
          <a:xfrm>
            <a:off x="6671969" y="928670"/>
            <a:ext cx="2472031" cy="1847844"/>
          </a:xfrm>
          <a:prstGeom prst="rect">
            <a:avLst/>
          </a:prstGeom>
          <a:noFill/>
        </p:spPr>
      </p:pic>
      <p:pic>
        <p:nvPicPr>
          <p:cNvPr id="5" name="Picture 4" descr="Examine Your Own Pet | Long Beach Animal Hospital"/>
          <p:cNvPicPr>
            <a:picLocks noChangeAspect="1" noChangeArrowheads="1"/>
          </p:cNvPicPr>
          <p:nvPr/>
        </p:nvPicPr>
        <p:blipFill>
          <a:blip r:embed="rId3"/>
          <a:srcRect/>
          <a:stretch>
            <a:fillRect/>
          </a:stretch>
        </p:blipFill>
        <p:spPr bwMode="auto">
          <a:xfrm>
            <a:off x="7072330" y="3143248"/>
            <a:ext cx="1915793" cy="263679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84" y="357166"/>
            <a:ext cx="6858048" cy="6286544"/>
          </a:xfrm>
        </p:spPr>
        <p:txBody>
          <a:bodyPr>
            <a:normAutofit fontScale="92500" lnSpcReduction="10000"/>
          </a:bodyPr>
          <a:lstStyle/>
          <a:p>
            <a:pPr algn="l" rtl="0"/>
            <a:r>
              <a:rPr lang="en-US" dirty="0">
                <a:solidFill>
                  <a:srgbClr val="C00000"/>
                </a:solidFill>
              </a:rPr>
              <a:t>Preoperative </a:t>
            </a:r>
            <a:r>
              <a:rPr lang="en-US" dirty="0" smtClean="0">
                <a:solidFill>
                  <a:srgbClr val="C00000"/>
                </a:solidFill>
              </a:rPr>
              <a:t>Preparation</a:t>
            </a:r>
            <a:endParaRPr lang="en-US" dirty="0">
              <a:solidFill>
                <a:srgbClr val="C00000"/>
              </a:solidFill>
            </a:endParaRPr>
          </a:p>
          <a:p>
            <a:pPr algn="l" rtl="0"/>
            <a:endParaRPr lang="en-US" dirty="0"/>
          </a:p>
          <a:p>
            <a:pPr algn="l" rtl="0"/>
            <a:r>
              <a:rPr lang="en-US" i="1" dirty="0"/>
              <a:t>When anesthetizing patients with </a:t>
            </a:r>
            <a:r>
              <a:rPr lang="en-US" b="1" i="1" dirty="0"/>
              <a:t>large masses </a:t>
            </a:r>
            <a:r>
              <a:rPr lang="en-US" i="1" dirty="0"/>
              <a:t>or </a:t>
            </a:r>
            <a:r>
              <a:rPr lang="en-US" dirty="0"/>
              <a:t>for those that have already displayed </a:t>
            </a:r>
            <a:r>
              <a:rPr lang="en-US" i="1" dirty="0"/>
              <a:t>signs of </a:t>
            </a:r>
            <a:r>
              <a:rPr lang="en-US" b="1" i="1" dirty="0" err="1"/>
              <a:t>dyspnea</a:t>
            </a:r>
            <a:r>
              <a:rPr lang="en-US" dirty="0"/>
              <a:t>, instruments for performing an </a:t>
            </a:r>
            <a:r>
              <a:rPr lang="en-US" i="1" dirty="0"/>
              <a:t>emergency tracheotomy</a:t>
            </a:r>
            <a:r>
              <a:rPr lang="en-US" dirty="0"/>
              <a:t> should be available</a:t>
            </a:r>
            <a:r>
              <a:rPr lang="en-US" dirty="0" smtClean="0"/>
              <a:t>.</a:t>
            </a:r>
          </a:p>
          <a:p>
            <a:pPr algn="l" rtl="0"/>
            <a:endParaRPr lang="en-US" i="1" dirty="0" smtClean="0"/>
          </a:p>
          <a:p>
            <a:pPr algn="l" rtl="0"/>
            <a:r>
              <a:rPr lang="en-US" i="1" dirty="0" smtClean="0"/>
              <a:t>An </a:t>
            </a:r>
            <a:r>
              <a:rPr lang="en-US" i="1" dirty="0" smtClean="0"/>
              <a:t>appropriately sized </a:t>
            </a:r>
            <a:r>
              <a:rPr lang="en-US" i="1" dirty="0" err="1" smtClean="0"/>
              <a:t>endotracheal</a:t>
            </a:r>
            <a:r>
              <a:rPr lang="en-US" i="1" dirty="0" smtClean="0"/>
              <a:t> tube (</a:t>
            </a:r>
            <a:r>
              <a:rPr lang="en-US" b="1" i="1" dirty="0" smtClean="0"/>
              <a:t>with a properly inflated cuff), </a:t>
            </a:r>
            <a:r>
              <a:rPr lang="en-US" dirty="0" smtClean="0"/>
              <a:t>along with absorbent material packed in the back of the pharynx, </a:t>
            </a:r>
            <a:r>
              <a:rPr lang="en-US" b="1" dirty="0" smtClean="0"/>
              <a:t>will usually prevent significant leakage into the trachea.</a:t>
            </a:r>
          </a:p>
          <a:p>
            <a:pPr algn="l" rtl="0"/>
            <a:endParaRPr lang="en-US" dirty="0"/>
          </a:p>
          <a:p>
            <a:pPr algn="l" rtl="0">
              <a:buNone/>
            </a:pPr>
            <a:endParaRPr lang="en-US" dirty="0"/>
          </a:p>
          <a:p>
            <a:pPr algn="l" rtl="0">
              <a:buNone/>
            </a:pPr>
            <a:endParaRPr lang="en-US" dirty="0"/>
          </a:p>
          <a:p>
            <a:pPr algn="l" rtl="0">
              <a:buNone/>
            </a:pPr>
            <a:endParaRPr lang="ar-IQ" dirty="0"/>
          </a:p>
        </p:txBody>
      </p:sp>
      <p:pic>
        <p:nvPicPr>
          <p:cNvPr id="5" name="Picture 8" descr="Current Laryngoscope with endotracheal tube | Download Scientific Diagram"/>
          <p:cNvPicPr>
            <a:picLocks noChangeAspect="1" noChangeArrowheads="1"/>
          </p:cNvPicPr>
          <p:nvPr/>
        </p:nvPicPr>
        <p:blipFill>
          <a:blip r:embed="rId2"/>
          <a:srcRect/>
          <a:stretch>
            <a:fillRect/>
          </a:stretch>
        </p:blipFill>
        <p:spPr bwMode="auto">
          <a:xfrm>
            <a:off x="6557969" y="4271968"/>
            <a:ext cx="2586031" cy="2586032"/>
          </a:xfrm>
          <a:prstGeom prst="rect">
            <a:avLst/>
          </a:prstGeom>
          <a:noFill/>
        </p:spPr>
      </p:pic>
      <p:pic>
        <p:nvPicPr>
          <p:cNvPr id="22530" name="Picture 2" descr="Tracheostomy tube placement | Vygon Vet"/>
          <p:cNvPicPr>
            <a:picLocks noChangeAspect="1" noChangeArrowheads="1"/>
          </p:cNvPicPr>
          <p:nvPr/>
        </p:nvPicPr>
        <p:blipFill>
          <a:blip r:embed="rId3"/>
          <a:srcRect l="26442" r="31891"/>
          <a:stretch>
            <a:fillRect/>
          </a:stretch>
        </p:blipFill>
        <p:spPr bwMode="auto">
          <a:xfrm>
            <a:off x="6715140" y="0"/>
            <a:ext cx="2428860" cy="249114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6500858" cy="6286544"/>
          </a:xfrm>
        </p:spPr>
        <p:txBody>
          <a:bodyPr>
            <a:normAutofit fontScale="92500" lnSpcReduction="20000"/>
          </a:bodyPr>
          <a:lstStyle/>
          <a:p>
            <a:pPr marL="0" indent="0" algn="l" rtl="0">
              <a:buNone/>
            </a:pPr>
            <a:r>
              <a:rPr lang="en-US" dirty="0"/>
              <a:t>Visualizing the pharynx and </a:t>
            </a:r>
            <a:r>
              <a:rPr lang="en-US" i="1" dirty="0"/>
              <a:t>evacuating any fluid with </a:t>
            </a:r>
            <a:r>
              <a:rPr lang="en-US" b="1" i="1" dirty="0"/>
              <a:t>a suction tube </a:t>
            </a:r>
            <a:r>
              <a:rPr lang="en-US" i="1" dirty="0"/>
              <a:t>immediately before </a:t>
            </a:r>
            <a:r>
              <a:rPr lang="en-US" i="1" dirty="0" err="1"/>
              <a:t>extubation</a:t>
            </a:r>
            <a:r>
              <a:rPr lang="en-US" dirty="0"/>
              <a:t> may also help prevent fluid aspiration </a:t>
            </a:r>
            <a:endParaRPr lang="en-US" dirty="0" smtClean="0"/>
          </a:p>
          <a:p>
            <a:pPr marL="0" indent="0" algn="l" rtl="0">
              <a:buNone/>
            </a:pPr>
            <a:r>
              <a:rPr lang="en-US" dirty="0"/>
              <a:t> </a:t>
            </a:r>
          </a:p>
          <a:p>
            <a:pPr algn="l" rtl="0"/>
            <a:r>
              <a:rPr lang="en-US" b="1" i="1" dirty="0" err="1"/>
              <a:t>Povidone</a:t>
            </a:r>
            <a:r>
              <a:rPr lang="en-US" b="1" i="1" dirty="0"/>
              <a:t>– iodine </a:t>
            </a:r>
            <a:r>
              <a:rPr lang="en-US" i="1" dirty="0"/>
              <a:t>solution or a 0.2% </a:t>
            </a:r>
            <a:r>
              <a:rPr lang="en-US" b="1" i="1" dirty="0" err="1"/>
              <a:t>chlorhexidine</a:t>
            </a:r>
            <a:r>
              <a:rPr lang="en-US" b="1" i="1" dirty="0"/>
              <a:t> solution </a:t>
            </a:r>
            <a:r>
              <a:rPr lang="en-US" i="1" dirty="0"/>
              <a:t>is used for preparation of the oral mucosa.</a:t>
            </a:r>
          </a:p>
          <a:p>
            <a:pPr marL="0" indent="0" algn="l" rtl="0">
              <a:buNone/>
            </a:pPr>
            <a:r>
              <a:rPr lang="en-US" dirty="0"/>
              <a:t> </a:t>
            </a:r>
          </a:p>
          <a:p>
            <a:pPr marL="0" indent="0" algn="l" rtl="0">
              <a:buNone/>
            </a:pPr>
            <a:r>
              <a:rPr lang="en-US" b="1" i="1" dirty="0"/>
              <a:t>Perioperative antibiotics </a:t>
            </a:r>
            <a:r>
              <a:rPr lang="en-US" i="1" dirty="0"/>
              <a:t>are generally not indicated because the mouth is remarkably resistant to infection, presumably because of </a:t>
            </a:r>
            <a:r>
              <a:rPr lang="en-US" b="1" i="1" dirty="0"/>
              <a:t>its excellent blood supply and the antibacterial properties of saliva.</a:t>
            </a:r>
          </a:p>
          <a:p>
            <a:pPr algn="l" rtl="0">
              <a:buNone/>
            </a:pPr>
            <a:endParaRPr lang="ar-IQ" dirty="0"/>
          </a:p>
          <a:p>
            <a:pPr algn="l" rtl="0"/>
            <a:endParaRPr lang="en-US" dirty="0"/>
          </a:p>
        </p:txBody>
      </p:sp>
      <p:pic>
        <p:nvPicPr>
          <p:cNvPr id="21506" name="Picture 2" descr="Endotracheal intubation in the dog | Lab Animal"/>
          <p:cNvPicPr>
            <a:picLocks noChangeAspect="1" noChangeArrowheads="1"/>
          </p:cNvPicPr>
          <p:nvPr/>
        </p:nvPicPr>
        <p:blipFill>
          <a:blip r:embed="rId2"/>
          <a:srcRect/>
          <a:stretch>
            <a:fillRect/>
          </a:stretch>
        </p:blipFill>
        <p:spPr bwMode="auto">
          <a:xfrm>
            <a:off x="7000892" y="101799"/>
            <a:ext cx="2143108" cy="1612689"/>
          </a:xfrm>
          <a:prstGeom prst="rect">
            <a:avLst/>
          </a:prstGeom>
          <a:noFill/>
        </p:spPr>
      </p:pic>
      <p:pic>
        <p:nvPicPr>
          <p:cNvPr id="21508" name="Picture 4" descr="CSU surgical team up against the odds"/>
          <p:cNvPicPr>
            <a:picLocks noChangeAspect="1" noChangeArrowheads="1"/>
          </p:cNvPicPr>
          <p:nvPr/>
        </p:nvPicPr>
        <p:blipFill>
          <a:blip r:embed="rId3"/>
          <a:srcRect l="12898"/>
          <a:stretch>
            <a:fillRect/>
          </a:stretch>
        </p:blipFill>
        <p:spPr bwMode="auto">
          <a:xfrm>
            <a:off x="6715140" y="3071809"/>
            <a:ext cx="2428892" cy="1567027"/>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515</TotalTime>
  <Words>2259</Words>
  <Application>Microsoft Office PowerPoint</Application>
  <PresentationFormat>عرض على الشاشة (3:4)‏</PresentationFormat>
  <Paragraphs>241</Paragraphs>
  <Slides>36</Slides>
  <Notes>1</Notes>
  <HiddenSlides>0</HiddenSlides>
  <MMClips>0</MMClips>
  <ScaleCrop>false</ScaleCrop>
  <HeadingPairs>
    <vt:vector size="4" baseType="variant">
      <vt:variant>
        <vt:lpstr>سمة</vt:lpstr>
      </vt:variant>
      <vt:variant>
        <vt:i4>1</vt:i4>
      </vt:variant>
      <vt:variant>
        <vt:lpstr>عناوين الشرائح</vt:lpstr>
      </vt:variant>
      <vt:variant>
        <vt:i4>36</vt:i4>
      </vt:variant>
    </vt:vector>
  </HeadingPairs>
  <TitlesOfParts>
    <vt:vector size="37" baseType="lpstr">
      <vt:lpstr>سمة Office</vt:lpstr>
      <vt:lpstr>Oropharynx surgery Esophageal surgery</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Esophageal surgery</vt:lpstr>
      <vt:lpstr>الشريحة 18</vt:lpstr>
      <vt:lpstr>esophagus</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Esophageal Foreign Bodies</vt:lpstr>
      <vt:lpstr>الشريحة 30</vt:lpstr>
      <vt:lpstr>الشريحة 31</vt:lpstr>
      <vt:lpstr>الشريحة 32</vt:lpstr>
      <vt:lpstr>الشريحة 33</vt:lpstr>
      <vt:lpstr>الشريحة 34</vt:lpstr>
      <vt:lpstr>الشريحة 35</vt:lpstr>
      <vt:lpstr>الشريحة 36</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جراحة البلعوم</dc:title>
  <dc:creator>dell</dc:creator>
  <cp:lastModifiedBy>dell</cp:lastModifiedBy>
  <cp:revision>43</cp:revision>
  <dcterms:created xsi:type="dcterms:W3CDTF">2021-10-26T23:46:34Z</dcterms:created>
  <dcterms:modified xsi:type="dcterms:W3CDTF">2024-10-08T21:11:43Z</dcterms:modified>
</cp:coreProperties>
</file>